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144000"/>
  <p:notesSz cx="6858000" cy="9144000"/>
  <p:embeddedFontLst>
    <p:embeddedFont>
      <p:font typeface="Corsiva"/>
      <p:regular r:id="rId90"/>
      <p:bold r:id="rId91"/>
      <p:italic r:id="rId92"/>
      <p:boldItalic r:id="rId93"/>
    </p:embeddedFont>
    <p:embeddedFont>
      <p:font typeface="Roboto"/>
      <p:regular r:id="rId94"/>
      <p:bold r:id="rId95"/>
      <p:italic r:id="rId96"/>
      <p:boldItalic r:id="rId97"/>
    </p:embeddedFont>
    <p:embeddedFont>
      <p:font typeface="Gill Sans"/>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00" roundtripDataSignature="AMtx7mjexJ5/fpgZjU3W2SvkW2XWsutz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99" Type="http://schemas.openxmlformats.org/officeDocument/2006/relationships/font" Target="fonts/GillSans-bold.fntdata"/><Relationship Id="rId10" Type="http://schemas.openxmlformats.org/officeDocument/2006/relationships/slide" Target="slides/slide5.xml"/><Relationship Id="rId98"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Corsiva-bold.fntdata"/><Relationship Id="rId90" Type="http://schemas.openxmlformats.org/officeDocument/2006/relationships/font" Target="fonts/Corsiva-regular.fntdata"/><Relationship Id="rId93" Type="http://schemas.openxmlformats.org/officeDocument/2006/relationships/font" Target="fonts/Corsiva-boldItalic.fntdata"/><Relationship Id="rId92" Type="http://schemas.openxmlformats.org/officeDocument/2006/relationships/font" Target="fonts/Corsi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6" name="Google Shape;12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5a653c2fb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75a653c2fb_2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75a653c2fb_2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5a653c2fb_2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75a653c2fb_2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75a653c2fb_2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5a653c2fb_2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75a653c2fb_2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75a653c2fb_2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a5c6fff3b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7a5c6fff3b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7a5c6fff3b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a5c6fff3b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7a5c6fff3b_0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7a5c6fff3b_0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5a653c2fb_2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75a653c2fb_2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75a653c2fb_2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5a653c2fb_2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75a653c2fb_2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75a653c2fb_2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5a653c2fb_2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75a653c2fb_2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75a653c2fb_2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a5c6fff3b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7a5c6fff3b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7a5c6fff3b_0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5a653c2fb_2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75a653c2fb_2_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75a653c2fb_2_3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5a653c2fb_2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75a653c2fb_2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75a653c2fb_2_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5a653c2fb_2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75a653c2fb_2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75a653c2fb_2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5a653c2fb_2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75a653c2fb_2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75a653c2fb_2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5a653c2fb_2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75a653c2fb_2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75a653c2fb_2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a5c6fff3b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7a5c6fff3b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7a5c6fff3b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a5c6fff3b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7a5c6fff3b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7a5c6fff3b_0_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5a653c2fb_2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75a653c2fb_2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75a653c2fb_2_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5a653c2fb_2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75a653c2fb_2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75a653c2fb_2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75a653c2fb_2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75a653c2fb_2_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75a653c2fb_2_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5a653c2fb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75a653c2fb_2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75a653c2fb_2_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75a653c2fb_2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75a653c2fb_2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75a653c2fb_2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5a653c2fb_2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75a653c2fb_2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g75a653c2fb_2_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5a653c2fb_2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75a653c2fb_2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75a653c2fb_2_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a5c6fff3b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7a5c6fff3b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7a5c6fff3b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a5c6fff3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7a5c6fff3b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7a5c6fff3b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5a653c2fb_2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75a653c2fb_2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75a653c2fb_2_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5a653c2fb_2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75a653c2fb_2_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75a653c2fb_2_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5a653c2fb_2_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75a653c2fb_2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75a653c2fb_2_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5a653c2fb_2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75a653c2fb_2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75a653c2fb_2_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a5c6fff3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7a5c6fff3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7a5c6fff3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a5c6fff3b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7a5c6fff3b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7a5c6fff3b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5a653c2fb_2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75a653c2fb_2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75a653c2fb_2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5a653c2fb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75a653c2fb_2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75a653c2fb_2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5a653c2fb_2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75a653c2fb_2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75a653c2fb_2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5a653c2fb_2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75a653c2fb_2_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g75a653c2fb_2_2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5a653c2fb_2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75a653c2fb_2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75a653c2fb_2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5a653c2fb_2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75a653c2fb_2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g75a653c2fb_2_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75a653c2fb_2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75a653c2fb_2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g75a653c2fb_2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5a653c2fb_2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75a653c2fb_2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g75a653c2fb_2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7a5c6fff3b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7a5c6fff3b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7a5c6fff3b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5a653c2fb_2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75a653c2fb_2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75a653c2fb_2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5a653c2fb_2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g75a653c2fb_2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75a653c2fb_2_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5a653c2fb_2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75a653c2fb_2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75a653c2fb_2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75a653c2fb_2_5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75a653c2fb_2_5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75a653c2fb_2_5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75a653c2fb_2_3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75a653c2fb_2_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75a653c2fb_2_3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75a653c2fb_2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75a653c2fb_2_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75a653c2fb_2_3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5a653c2fb_2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75a653c2fb_2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75a653c2fb_2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5a653c2fb_2_4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75a653c2fb_2_4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g75a653c2fb_2_4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5a653c2fb_2_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g75a653c2fb_2_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g75a653c2fb_2_3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75a653c2fb_2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g75a653c2fb_2_4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75a653c2fb_2_4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5a653c2fb_2_4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75a653c2fb_2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g75a653c2fb_2_4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75a653c2fb_2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75a653c2fb_2_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g75a653c2fb_2_4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5a653c2fb_2_4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75a653c2fb_2_4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g75a653c2fb_2_4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75a653c2fb_2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75a653c2fb_2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75a653c2fb_2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75a653c2fb_2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75a653c2fb_2_5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75a653c2fb_2_5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75a653c2fb_2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75a653c2fb_2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75a653c2fb_2_3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5a653c2fb_2_5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75a653c2fb_2_5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1" name="Google Shape;981;g75a653c2fb_2_5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75a653c2fb_2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g75a653c2fb_2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75a653c2fb_2_4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75a653c2fb_2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75a653c2fb_2_5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g75a653c2fb_2_5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18" name="Google Shape;1018;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75a653c2fb_2_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75a653c2fb_2_6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g75a653c2fb_2_6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itle">
  <p:cSld name="TITLE">
    <p:spTree>
      <p:nvGrpSpPr>
        <p:cNvPr id="18" name="Shape 18"/>
        <p:cNvGrpSpPr/>
        <p:nvPr/>
      </p:nvGrpSpPr>
      <p:grpSpPr>
        <a:xfrm>
          <a:off x="0" y="0"/>
          <a:ext cx="0" cy="0"/>
          <a:chOff x="0" y="0"/>
          <a:chExt cx="0" cy="0"/>
        </a:xfrm>
      </p:grpSpPr>
      <p:sp>
        <p:nvSpPr>
          <p:cNvPr id="19" name="Google Shape;19;p28"/>
          <p:cNvSpPr txBox="1"/>
          <p:nvPr>
            <p:ph type="ctrTitle"/>
          </p:nvPr>
        </p:nvSpPr>
        <p:spPr>
          <a:xfrm>
            <a:off x="1219200" y="3886200"/>
            <a:ext cx="6858000" cy="990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dk1"/>
              </a:buClr>
              <a:buSzPts val="3200"/>
              <a:buFont typeface="Bookman Old Style"/>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8"/>
          <p:cNvSpPr txBox="1"/>
          <p:nvPr>
            <p:ph idx="1" type="subTitle"/>
          </p:nvPr>
        </p:nvSpPr>
        <p:spPr>
          <a:xfrm>
            <a:off x="1219200" y="5124450"/>
            <a:ext cx="6858000" cy="5334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p:txBody>
      </p:sp>
      <p:sp>
        <p:nvSpPr>
          <p:cNvPr id="21" name="Google Shape;21;p28"/>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2" type="sldNum"/>
          </p:nvPr>
        </p:nvSpPr>
        <p:spPr>
          <a:xfrm>
            <a:off x="1216152" y="6355080"/>
            <a:ext cx="1219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24" name="Google Shape;24;p28"/>
          <p:cNvSpPr/>
          <p:nvPr/>
        </p:nvSpPr>
        <p:spPr>
          <a:xfrm>
            <a:off x="904875" y="3648075"/>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 name="Google Shape;25;p28"/>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 name="Google Shape;26;p28"/>
          <p:cNvSpPr/>
          <p:nvPr/>
        </p:nvSpPr>
        <p:spPr>
          <a:xfrm>
            <a:off x="904875" y="3648075"/>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 name="Google Shape;27;p28"/>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90" name="Shape 90"/>
        <p:cNvGrpSpPr/>
        <p:nvPr/>
      </p:nvGrpSpPr>
      <p:grpSpPr>
        <a:xfrm>
          <a:off x="0" y="0"/>
          <a:ext cx="0" cy="0"/>
          <a:chOff x="0" y="0"/>
          <a:chExt cx="0" cy="0"/>
        </a:xfrm>
      </p:grpSpPr>
      <p:sp>
        <p:nvSpPr>
          <p:cNvPr id="91" name="Google Shape;91;p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7"/>
          <p:cNvSpPr txBox="1"/>
          <p:nvPr>
            <p:ph idx="1" type="body"/>
          </p:nvPr>
        </p:nvSpPr>
        <p:spPr>
          <a:xfrm rot="5400000">
            <a:off x="2116836" y="-440436"/>
            <a:ext cx="4910328" cy="8229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3" name="Google Shape;93;p3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showMasterSp="0" type="vertTitleAndTx">
  <p:cSld name="VERTICAL_TITLE_AND_VERTICAL_TEXT">
    <p:spTree>
      <p:nvGrpSpPr>
        <p:cNvPr id="96" name="Shape 96"/>
        <p:cNvGrpSpPr/>
        <p:nvPr/>
      </p:nvGrpSpPr>
      <p:grpSpPr>
        <a:xfrm>
          <a:off x="0" y="0"/>
          <a:ext cx="0" cy="0"/>
          <a:chOff x="0" y="0"/>
          <a:chExt cx="0" cy="0"/>
        </a:xfrm>
      </p:grpSpPr>
      <p:sp>
        <p:nvSpPr>
          <p:cNvPr id="97" name="Google Shape;97;p38"/>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9" name="Google Shape;99;p38"/>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8"/>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02" name="Google Shape;102;p38"/>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03" name="Google Shape;103;p38"/>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cxnSp>
        <p:nvCxnSpPr>
          <p:cNvPr id="104" name="Google Shape;104;p38"/>
          <p:cNvCxnSpPr/>
          <p:nvPr/>
        </p:nvCxnSpPr>
        <p:spPr>
          <a:xfrm rot="5400000">
            <a:off x="3629607" y="3201952"/>
            <a:ext cx="585216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8" name="Shape 28"/>
        <p:cNvGrpSpPr/>
        <p:nvPr/>
      </p:nvGrpSpPr>
      <p:grpSpPr>
        <a:xfrm>
          <a:off x="0" y="0"/>
          <a:ext cx="0" cy="0"/>
          <a:chOff x="0" y="0"/>
          <a:chExt cx="0" cy="0"/>
        </a:xfrm>
      </p:grpSpPr>
      <p:sp>
        <p:nvSpPr>
          <p:cNvPr id="29" name="Google Shape;29;p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33" name="Google Shape;33;p2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showMasterSp="0" type="secHead">
  <p:cSld name="SECTION_HEADER">
    <p:bg>
      <p:bgPr>
        <a:solidFill>
          <a:schemeClr val="dk2"/>
        </a:solidFill>
      </p:bgPr>
    </p:bg>
    <p:spTree>
      <p:nvGrpSpPr>
        <p:cNvPr id="34" name="Shape 34"/>
        <p:cNvGrpSpPr/>
        <p:nvPr/>
      </p:nvGrpSpPr>
      <p:grpSpPr>
        <a:xfrm>
          <a:off x="0" y="0"/>
          <a:ext cx="0" cy="0"/>
          <a:chOff x="0" y="0"/>
          <a:chExt cx="0" cy="0"/>
        </a:xfrm>
      </p:grpSpPr>
      <p:sp>
        <p:nvSpPr>
          <p:cNvPr id="35" name="Google Shape;35;p30"/>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2"/>
              </a:buClr>
              <a:buSzPts val="3200"/>
              <a:buFont typeface="Bookman Old Style"/>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600"/>
              </a:spcBef>
              <a:spcAft>
                <a:spcPts val="0"/>
              </a:spcAft>
              <a:buSzPts val="1520"/>
              <a:buNone/>
              <a:defRPr sz="2000">
                <a:solidFill>
                  <a:schemeClr val="lt1"/>
                </a:solidFill>
              </a:defRPr>
            </a:lvl1pPr>
            <a:lvl2pPr indent="-228600" lvl="1" marL="914400" algn="l">
              <a:lnSpc>
                <a:spcPct val="100000"/>
              </a:lnSpc>
              <a:spcBef>
                <a:spcPts val="500"/>
              </a:spcBef>
              <a:spcAft>
                <a:spcPts val="0"/>
              </a:spcAft>
              <a:buSzPts val="1368"/>
              <a:buNone/>
              <a:defRPr sz="1800">
                <a:solidFill>
                  <a:schemeClr val="lt1"/>
                </a:solidFill>
              </a:defRPr>
            </a:lvl2pPr>
            <a:lvl3pPr indent="-228600" lvl="2" marL="1371600" algn="l">
              <a:lnSpc>
                <a:spcPct val="100000"/>
              </a:lnSpc>
              <a:spcBef>
                <a:spcPts val="500"/>
              </a:spcBef>
              <a:spcAft>
                <a:spcPts val="0"/>
              </a:spcAft>
              <a:buSzPts val="1216"/>
              <a:buNone/>
              <a:defRPr sz="1600">
                <a:solidFill>
                  <a:schemeClr val="lt1"/>
                </a:solidFill>
              </a:defRPr>
            </a:lvl3pPr>
            <a:lvl4pPr indent="-228600" lvl="3" marL="1828800" algn="l">
              <a:lnSpc>
                <a:spcPct val="100000"/>
              </a:lnSpc>
              <a:spcBef>
                <a:spcPts val="400"/>
              </a:spcBef>
              <a:spcAft>
                <a:spcPts val="0"/>
              </a:spcAft>
              <a:buSzPts val="980"/>
              <a:buNone/>
              <a:defRPr sz="1400">
                <a:solidFill>
                  <a:schemeClr val="lt1"/>
                </a:solidFill>
              </a:defRPr>
            </a:lvl4pPr>
            <a:lvl5pPr indent="-228600" lvl="4" marL="2286000" algn="l">
              <a:lnSpc>
                <a:spcPct val="100000"/>
              </a:lnSpc>
              <a:spcBef>
                <a:spcPts val="300"/>
              </a:spcBef>
              <a:spcAft>
                <a:spcPts val="0"/>
              </a:spcAft>
              <a:buSzPts val="980"/>
              <a:buNone/>
              <a:defRPr sz="1400">
                <a:solidFill>
                  <a:schemeClr val="lt1"/>
                </a:solidFill>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37" name="Google Shape;37;p30"/>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1069848" y="6355080"/>
            <a:ext cx="1520952"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0" name="Google Shape;40;p30"/>
          <p:cNvSpPr/>
          <p:nvPr/>
        </p:nvSpPr>
        <p:spPr>
          <a:xfrm>
            <a:off x="914400" y="2819400"/>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 name="Google Shape;41;p30"/>
          <p:cNvSpPr/>
          <p:nvPr/>
        </p:nvSpPr>
        <p:spPr>
          <a:xfrm>
            <a:off x="914400" y="2819400"/>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42" name="Shape 42"/>
        <p:cNvGrpSpPr/>
        <p:nvPr/>
      </p:nvGrpSpPr>
      <p:grpSpPr>
        <a:xfrm>
          <a:off x="0" y="0"/>
          <a:ext cx="0" cy="0"/>
          <a:chOff x="0" y="0"/>
          <a:chExt cx="0" cy="0"/>
        </a:xfrm>
      </p:grpSpPr>
      <p:sp>
        <p:nvSpPr>
          <p:cNvPr id="43" name="Google Shape;43;p31"/>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1"/>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7" name="Google Shape;47;p31"/>
          <p:cNvSpPr txBox="1"/>
          <p:nvPr>
            <p:ph idx="1" type="body"/>
          </p:nvPr>
        </p:nvSpPr>
        <p:spPr>
          <a:xfrm>
            <a:off x="457200" y="1219200"/>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48" name="Google Shape;48;p31"/>
          <p:cNvSpPr txBox="1"/>
          <p:nvPr>
            <p:ph idx="2" type="body"/>
          </p:nvPr>
        </p:nvSpPr>
        <p:spPr>
          <a:xfrm>
            <a:off x="4632198" y="1216152"/>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49" name="Shape 49"/>
        <p:cNvGrpSpPr/>
        <p:nvPr/>
      </p:nvGrpSpPr>
      <p:grpSpPr>
        <a:xfrm>
          <a:off x="0" y="0"/>
          <a:ext cx="0" cy="0"/>
          <a:chOff x="0" y="0"/>
          <a:chExt cx="0" cy="0"/>
        </a:xfrm>
      </p:grpSpPr>
      <p:sp>
        <p:nvSpPr>
          <p:cNvPr id="50" name="Google Shape;50;p32"/>
          <p:cNvSpPr txBox="1"/>
          <p:nvPr>
            <p:ph type="title"/>
          </p:nvPr>
        </p:nvSpPr>
        <p:spPr>
          <a:xfrm>
            <a:off x="457200" y="228600"/>
            <a:ext cx="8229600" cy="914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Bookman Old Styl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 type="body"/>
          </p:nvPr>
        </p:nvSpPr>
        <p:spPr>
          <a:xfrm>
            <a:off x="457200" y="1285875"/>
            <a:ext cx="4040188" cy="685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2" name="Google Shape;52;p32"/>
          <p:cNvSpPr txBox="1"/>
          <p:nvPr>
            <p:ph idx="2" type="body"/>
          </p:nvPr>
        </p:nvSpPr>
        <p:spPr>
          <a:xfrm>
            <a:off x="4648200" y="1295400"/>
            <a:ext cx="4041775" cy="685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3" name="Google Shape;53;p32"/>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56" name="Google Shape;56;p32"/>
          <p:cNvSpPr txBox="1"/>
          <p:nvPr>
            <p:ph idx="3" type="body"/>
          </p:nvPr>
        </p:nvSpPr>
        <p:spPr>
          <a:xfrm>
            <a:off x="457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7" name="Google Shape;57;p32"/>
          <p:cNvSpPr txBox="1"/>
          <p:nvPr>
            <p:ph idx="4" type="body"/>
          </p:nvPr>
        </p:nvSpPr>
        <p:spPr>
          <a:xfrm>
            <a:off x="4648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58" name="Shape 58"/>
        <p:cNvGrpSpPr/>
        <p:nvPr/>
      </p:nvGrpSpPr>
      <p:grpSpPr>
        <a:xfrm>
          <a:off x="0" y="0"/>
          <a:ext cx="0" cy="0"/>
          <a:chOff x="0" y="0"/>
          <a:chExt cx="0" cy="0"/>
        </a:xfrm>
      </p:grpSpPr>
      <p:sp>
        <p:nvSpPr>
          <p:cNvPr id="59" name="Google Shape;59;p33"/>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63" name="Google Shape;63;p33"/>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4" name="Shape 64"/>
        <p:cNvGrpSpPr/>
        <p:nvPr/>
      </p:nvGrpSpPr>
      <p:grpSpPr>
        <a:xfrm>
          <a:off x="0" y="0"/>
          <a:ext cx="0" cy="0"/>
          <a:chOff x="0" y="0"/>
          <a:chExt cx="0" cy="0"/>
        </a:xfrm>
      </p:grpSpPr>
      <p:sp>
        <p:nvSpPr>
          <p:cNvPr id="65" name="Google Shape;65;p34"/>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68" name="Google Shape;68;p34"/>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69" name="Google Shape;69;p34"/>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showMasterSp="0" type="objTx">
  <p:cSld name="OBJECT_WITH_CAPTION_TEXT">
    <p:spTree>
      <p:nvGrpSpPr>
        <p:cNvPr id="70" name="Shape 70"/>
        <p:cNvGrpSpPr/>
        <p:nvPr/>
      </p:nvGrpSpPr>
      <p:grpSpPr>
        <a:xfrm>
          <a:off x="0" y="0"/>
          <a:ext cx="0" cy="0"/>
          <a:chOff x="0" y="0"/>
          <a:chExt cx="0" cy="0"/>
        </a:xfrm>
      </p:grpSpPr>
      <p:sp>
        <p:nvSpPr>
          <p:cNvPr id="71" name="Google Shape;71;p35"/>
          <p:cNvSpPr txBox="1"/>
          <p:nvPr>
            <p:ph type="title"/>
          </p:nvPr>
        </p:nvSpPr>
        <p:spPr>
          <a:xfrm>
            <a:off x="6324600" y="304800"/>
            <a:ext cx="2514600" cy="838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 type="body"/>
          </p:nvPr>
        </p:nvSpPr>
        <p:spPr>
          <a:xfrm>
            <a:off x="6324600" y="1219200"/>
            <a:ext cx="2514600" cy="4843463"/>
          </a:xfrm>
          <a:prstGeom prst="rect">
            <a:avLst/>
          </a:prstGeom>
          <a:noFill/>
          <a:ln>
            <a:noFill/>
          </a:ln>
        </p:spPr>
        <p:txBody>
          <a:bodyPr anchorCtr="0" anchor="t" bIns="45700" lIns="91425" spcFirstLastPara="1" rIns="91425" wrap="square" tIns="45700">
            <a:norm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lnSpc>
                <a:spcPct val="100000"/>
              </a:lnSpc>
              <a:spcBef>
                <a:spcPts val="1000"/>
              </a:spcBef>
              <a:spcAft>
                <a:spcPts val="0"/>
              </a:spcAft>
              <a:buSzPts val="912"/>
              <a:buNone/>
              <a:defRPr sz="1200"/>
            </a:lvl2pPr>
            <a:lvl3pPr indent="-228600" lvl="2" marL="1371600" algn="l">
              <a:lnSpc>
                <a:spcPct val="100000"/>
              </a:lnSpc>
              <a:spcBef>
                <a:spcPts val="500"/>
              </a:spcBef>
              <a:spcAft>
                <a:spcPts val="0"/>
              </a:spcAft>
              <a:buSzPts val="760"/>
              <a:buNone/>
              <a:defRPr sz="1000"/>
            </a:lvl3pPr>
            <a:lvl4pPr indent="-228600" lvl="3" marL="1828800" algn="l">
              <a:lnSpc>
                <a:spcPct val="100000"/>
              </a:lnSpc>
              <a:spcBef>
                <a:spcPts val="400"/>
              </a:spcBef>
              <a:spcAft>
                <a:spcPts val="0"/>
              </a:spcAft>
              <a:buSzPts val="630"/>
              <a:buNone/>
              <a:defRPr sz="900"/>
            </a:lvl4pPr>
            <a:lvl5pPr indent="-228600" lvl="4" marL="2286000" algn="l">
              <a:lnSpc>
                <a:spcPct val="100000"/>
              </a:lnSpc>
              <a:spcBef>
                <a:spcPts val="300"/>
              </a:spcBef>
              <a:spcAft>
                <a:spcPts val="0"/>
              </a:spcAft>
              <a:buSzPts val="630"/>
              <a:buNone/>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73" name="Google Shape;73;p35"/>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76" name="Google Shape;76;p35"/>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77" name="Google Shape;77;p35"/>
          <p:cNvCxnSpPr/>
          <p:nvPr/>
        </p:nvCxnSpPr>
        <p:spPr>
          <a:xfrm rot="5400000">
            <a:off x="3160645" y="3324225"/>
            <a:ext cx="6035040" cy="0"/>
          </a:xfrm>
          <a:prstGeom prst="straightConnector1">
            <a:avLst/>
          </a:prstGeom>
          <a:noFill/>
          <a:ln cap="flat" cmpd="sng" w="9525">
            <a:solidFill>
              <a:schemeClr val="accent2"/>
            </a:solidFill>
            <a:prstDash val="dash"/>
            <a:round/>
            <a:headEnd len="sm" w="sm" type="none"/>
            <a:tailEnd len="sm" w="sm" type="none"/>
          </a:ln>
        </p:spPr>
      </p:cxnSp>
      <p:sp>
        <p:nvSpPr>
          <p:cNvPr id="78" name="Google Shape;78;p35"/>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35"/>
          <p:cNvSpPr txBox="1"/>
          <p:nvPr>
            <p:ph idx="2" type="body"/>
          </p:nvPr>
        </p:nvSpPr>
        <p:spPr>
          <a:xfrm>
            <a:off x="304800" y="304800"/>
            <a:ext cx="5715000" cy="57150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showMasterSp="0" type="picTx">
  <p:cSld name="PICTURE_WITH_CAPTION_TEXT">
    <p:bg>
      <p:bgPr>
        <a:solidFill>
          <a:schemeClr val="dk2"/>
        </a:solidFill>
      </p:bgPr>
    </p:bg>
    <p:spTree>
      <p:nvGrpSpPr>
        <p:cNvPr id="80" name="Shape 80"/>
        <p:cNvGrpSpPr/>
        <p:nvPr/>
      </p:nvGrpSpPr>
      <p:grpSpPr>
        <a:xfrm>
          <a:off x="0" y="0"/>
          <a:ext cx="0" cy="0"/>
          <a:chOff x="0" y="0"/>
          <a:chExt cx="0" cy="0"/>
        </a:xfrm>
      </p:grpSpPr>
      <p:sp>
        <p:nvSpPr>
          <p:cNvPr id="81" name="Google Shape;81;p36"/>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rmAutofit/>
          </a:bodyPr>
          <a:lstStyle>
            <a:lvl1pPr lvl="0" algn="r">
              <a:lnSpc>
                <a:spcPct val="100000"/>
              </a:lnSpc>
              <a:spcBef>
                <a:spcPts val="0"/>
              </a:spcBef>
              <a:spcAft>
                <a:spcPts val="0"/>
              </a:spcAft>
              <a:buClr>
                <a:schemeClr val="lt1"/>
              </a:buClr>
              <a:buSzPts val="2000"/>
              <a:buFont typeface="Bookman Old Style"/>
              <a:buNone/>
              <a:defRPr b="0"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6"/>
          <p:cNvSpPr/>
          <p:nvPr>
            <p:ph idx="2" type="pic"/>
          </p:nvPr>
        </p:nvSpPr>
        <p:spPr>
          <a:xfrm>
            <a:off x="457200" y="1905000"/>
            <a:ext cx="8229600" cy="4270248"/>
          </a:xfrm>
          <a:prstGeom prst="rect">
            <a:avLst/>
          </a:prstGeom>
          <a:solidFill>
            <a:srgbClr val="BABABA"/>
          </a:solidFill>
          <a:ln>
            <a:noFill/>
          </a:ln>
        </p:spPr>
        <p:txBody>
          <a:bodyPr anchorCtr="0" anchor="t" bIns="45700" lIns="91425" spcFirstLastPara="1" rIns="91425" wrap="square" tIns="45700">
            <a:normAutofit/>
          </a:bodyPr>
          <a:lstStyle>
            <a:lvl1pPr lvl="0" marR="0" rtl="0" algn="l">
              <a:lnSpc>
                <a:spcPct val="100000"/>
              </a:lnSpc>
              <a:spcBef>
                <a:spcPts val="600"/>
              </a:spcBef>
              <a:spcAft>
                <a:spcPts val="0"/>
              </a:spcAft>
              <a:buClr>
                <a:schemeClr val="accent1"/>
              </a:buClr>
              <a:buSzPts val="2432"/>
              <a:buFont typeface="Noto Sans Symbols"/>
              <a:buNone/>
              <a:defRPr b="0" i="0" sz="3200" u="none" cap="none" strike="noStrike">
                <a:solidFill>
                  <a:schemeClr val="lt1"/>
                </a:solidFill>
                <a:latin typeface="Gill Sans"/>
                <a:ea typeface="Gill Sans"/>
                <a:cs typeface="Gill Sans"/>
                <a:sym typeface="Gill Sans"/>
              </a:defRPr>
            </a:lvl1pPr>
            <a:lvl2pPr lvl="1"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lt2"/>
                </a:solidFill>
                <a:latin typeface="Gill Sans"/>
                <a:ea typeface="Gill Sans"/>
                <a:cs typeface="Gill Sans"/>
                <a:sym typeface="Gill Sans"/>
              </a:defRPr>
            </a:lvl2pPr>
            <a:lvl3pPr lvl="2" marR="0" rtl="0" algn="l">
              <a:lnSpc>
                <a:spcPct val="100000"/>
              </a:lnSpc>
              <a:spcBef>
                <a:spcPts val="500"/>
              </a:spcBef>
              <a:spcAft>
                <a:spcPts val="0"/>
              </a:spcAft>
              <a:buClr>
                <a:schemeClr val="dk1"/>
              </a:buClr>
              <a:buSzPts val="1520"/>
              <a:buFont typeface="Noto Sans Symbols"/>
              <a:buChar char="🞂"/>
              <a:defRPr b="0" i="0" sz="2000" u="none" cap="none" strike="noStrike">
                <a:solidFill>
                  <a:schemeClr val="lt1"/>
                </a:solidFill>
                <a:latin typeface="Gill Sans"/>
                <a:ea typeface="Gill Sans"/>
                <a:cs typeface="Gill Sans"/>
                <a:sym typeface="Gill Sans"/>
              </a:defRPr>
            </a:lvl3pPr>
            <a:lvl4pPr lvl="3"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lt1"/>
                </a:solidFill>
                <a:latin typeface="Gill Sans"/>
                <a:ea typeface="Gill Sans"/>
                <a:cs typeface="Gill Sans"/>
                <a:sym typeface="Gill Sans"/>
              </a:defRPr>
            </a:lvl5pPr>
            <a:lvl6pPr lvl="5"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lt1"/>
                </a:solidFill>
                <a:latin typeface="Gill Sans"/>
                <a:ea typeface="Gill Sans"/>
                <a:cs typeface="Gill Sans"/>
                <a:sym typeface="Gill Sans"/>
              </a:defRPr>
            </a:lvl6pPr>
            <a:lvl7pPr lvl="6"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lt1"/>
                </a:solidFill>
                <a:latin typeface="Gill Sans"/>
                <a:ea typeface="Gill Sans"/>
                <a:cs typeface="Gill Sans"/>
                <a:sym typeface="Gill Sans"/>
              </a:defRPr>
            </a:lvl9pPr>
          </a:lstStyle>
          <a:p/>
        </p:txBody>
      </p:sp>
      <p:sp>
        <p:nvSpPr>
          <p:cNvPr id="83" name="Google Shape;83;p36"/>
          <p:cNvSpPr txBox="1"/>
          <p:nvPr>
            <p:ph idx="1" type="body"/>
          </p:nvPr>
        </p:nvSpPr>
        <p:spPr>
          <a:xfrm>
            <a:off x="457200" y="1219200"/>
            <a:ext cx="8229600" cy="533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600"/>
              </a:spcBef>
              <a:spcAft>
                <a:spcPts val="0"/>
              </a:spcAft>
              <a:buSzPts val="1064"/>
              <a:buFont typeface="Gill Sans"/>
              <a:buNone/>
              <a:defRPr sz="1400"/>
            </a:lvl1pPr>
            <a:lvl2pPr indent="-286512" lvl="1" marL="914400" algn="l">
              <a:lnSpc>
                <a:spcPct val="100000"/>
              </a:lnSpc>
              <a:spcBef>
                <a:spcPts val="500"/>
              </a:spcBef>
              <a:spcAft>
                <a:spcPts val="0"/>
              </a:spcAft>
              <a:buSzPts val="912"/>
              <a:buChar char="?"/>
              <a:defRPr sz="1200"/>
            </a:lvl2pPr>
            <a:lvl3pPr indent="-276860" lvl="2" marL="1371600" algn="l">
              <a:lnSpc>
                <a:spcPct val="100000"/>
              </a:lnSpc>
              <a:spcBef>
                <a:spcPts val="500"/>
              </a:spcBef>
              <a:spcAft>
                <a:spcPts val="0"/>
              </a:spcAft>
              <a:buSzPts val="760"/>
              <a:buChar char="?"/>
              <a:defRPr sz="1000"/>
            </a:lvl3pPr>
            <a:lvl4pPr indent="-268605" lvl="3" marL="1828800" algn="l">
              <a:lnSpc>
                <a:spcPct val="100000"/>
              </a:lnSpc>
              <a:spcBef>
                <a:spcPts val="400"/>
              </a:spcBef>
              <a:spcAft>
                <a:spcPts val="0"/>
              </a:spcAft>
              <a:buSzPts val="630"/>
              <a:buChar char="◻"/>
              <a:defRPr sz="900"/>
            </a:lvl4pPr>
            <a:lvl5pPr indent="-268604" lvl="4" marL="2286000" algn="l">
              <a:lnSpc>
                <a:spcPct val="100000"/>
              </a:lnSpc>
              <a:spcBef>
                <a:spcPts val="300"/>
              </a:spcBef>
              <a:spcAft>
                <a:spcPts val="0"/>
              </a:spcAft>
              <a:buSzPts val="630"/>
              <a:buChar char="◻"/>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84" name="Google Shape;84;p36"/>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6"/>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87" name="Google Shape;87;p36"/>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88" name="Google Shape;88;p36"/>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9" name="Google Shape;89;p36"/>
          <p:cNvSpPr/>
          <p:nvPr/>
        </p:nvSpPr>
        <p:spPr>
          <a:xfrm>
            <a:off x="457200" y="500856"/>
            <a:ext cx="18288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Bookman Old Style"/>
              <a:buNone/>
              <a:defRPr b="0" i="0" sz="3200" u="none" cap="none" strike="noStrike">
                <a:solidFill>
                  <a:schemeClr val="dk2"/>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457200" y="1219200"/>
            <a:ext cx="8229600" cy="4910328"/>
          </a:xfrm>
          <a:prstGeom prst="rect">
            <a:avLst/>
          </a:prstGeom>
          <a:noFill/>
          <a:ln>
            <a:noFill/>
          </a:ln>
        </p:spPr>
        <p:txBody>
          <a:bodyPr anchorCtr="0" anchor="t" bIns="45700" lIns="91425" spcFirstLastPara="1" rIns="91425" wrap="square" tIns="45700">
            <a:normAutofit/>
          </a:bodyPr>
          <a:lstStyle>
            <a:lvl1pPr indent="-354076" lvl="0" marL="457200" marR="0" rtl="0" algn="l">
              <a:lnSpc>
                <a:spcPct val="100000"/>
              </a:lnSpc>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lnSpc>
                <a:spcPct val="100000"/>
              </a:lnSpc>
              <a:spcBef>
                <a:spcPts val="500"/>
              </a:spcBef>
              <a:spcAft>
                <a:spcPts val="0"/>
              </a:spcAft>
              <a:buClr>
                <a:srgbClr val="BABABA"/>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08610" lvl="3" marL="1828800"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dk1"/>
                </a:solidFill>
                <a:latin typeface="Gill Sans"/>
                <a:ea typeface="Gill Sans"/>
                <a:cs typeface="Gill Sans"/>
                <a:sym typeface="Gill Sans"/>
              </a:defRPr>
            </a:lvl4pPr>
            <a:lvl5pPr indent="-299720" lvl="4" marL="2286000"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2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5" name="Google Shape;15;p27"/>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16" name="Google Shape;16;p27"/>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17" name="Google Shape;17;p27"/>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en.wikipedia.org/wiki/List_of_programming_languages"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insights.stackoverflow.com/trends?tags=python%2Cc%2Cc%2B%2B%2Cjava%2Cmatlab"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hyperlink" Target="https://www.python.org/" TargetMode="External"/><Relationship Id="rId5" Type="http://schemas.openxmlformats.org/officeDocument/2006/relationships/hyperlink" Target="https://octoverse.github.com/#home" TargetMode="External"/><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hyperlink" Target="https://stackshare.io/python" TargetMode="External"/><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5.png"/><Relationship Id="rId11" Type="http://schemas.openxmlformats.org/officeDocument/2006/relationships/image" Target="../media/image12.png"/><Relationship Id="rId10" Type="http://schemas.openxmlformats.org/officeDocument/2006/relationships/image" Target="../media/image14.jpg"/><Relationship Id="rId12" Type="http://schemas.openxmlformats.org/officeDocument/2006/relationships/hyperlink" Target="https://github.com/valohai/ml-logos" TargetMode="External"/><Relationship Id="rId9" Type="http://schemas.openxmlformats.org/officeDocument/2006/relationships/image" Target="../media/image25.png"/><Relationship Id="rId5" Type="http://schemas.openxmlformats.org/officeDocument/2006/relationships/image" Target="../media/image76.png"/><Relationship Id="rId6" Type="http://schemas.openxmlformats.org/officeDocument/2006/relationships/image" Target="../media/image21.png"/><Relationship Id="rId7" Type="http://schemas.openxmlformats.org/officeDocument/2006/relationships/image" Target="../media/image10.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python.org/downloads/" TargetMode="External"/><Relationship Id="rId4" Type="http://schemas.openxmlformats.org/officeDocument/2006/relationships/hyperlink" Target="https://jupyter.org/t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pyformat.info/" TargetMode="Externa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opencv.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gif"/><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65.png"/><Relationship Id="rId7" Type="http://schemas.openxmlformats.org/officeDocument/2006/relationships/hyperlink" Target="http://vision.middlebury.edu/stereo/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5.gif"/><Relationship Id="rId4" Type="http://schemas.openxmlformats.org/officeDocument/2006/relationships/hyperlink" Target="http://vision.middlebury.edu/stereo/data/" TargetMode="External"/><Relationship Id="rId5" Type="http://schemas.openxmlformats.org/officeDocument/2006/relationships/image" Target="../media/image58.png"/><Relationship Id="rId6" Type="http://schemas.openxmlformats.org/officeDocument/2006/relationships/image" Target="../media/image49.png"/><Relationship Id="rId7"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5.png"/><Relationship Id="rId4" Type="http://schemas.openxmlformats.org/officeDocument/2006/relationships/image" Target="../media/image76.png"/><Relationship Id="rId5" Type="http://schemas.openxmlformats.org/officeDocument/2006/relationships/image" Target="../media/image59.jpg"/><Relationship Id="rId6" Type="http://schemas.openxmlformats.org/officeDocument/2006/relationships/image" Target="../media/image5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princeton-vl/CornerNet-Lite" TargetMode="Externa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w3schools.com/python/" TargetMode="External"/><Relationship Id="rId4" Type="http://schemas.openxmlformats.org/officeDocument/2006/relationships/hyperlink" Target="https://www.w3resource.com/python-exercises/" TargetMode="External"/><Relationship Id="rId5" Type="http://schemas.openxmlformats.org/officeDocument/2006/relationships/hyperlink" Target="https://opencv.org/" TargetMode="External"/><Relationship Id="rId6"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lt1"/>
        </a:solidFill>
      </p:bgPr>
    </p:bg>
    <p:spTree>
      <p:nvGrpSpPr>
        <p:cNvPr id="109" name="Shape 109"/>
        <p:cNvGrpSpPr/>
        <p:nvPr/>
      </p:nvGrpSpPr>
      <p:grpSpPr>
        <a:xfrm>
          <a:off x="0" y="0"/>
          <a:ext cx="0" cy="0"/>
          <a:chOff x="0" y="0"/>
          <a:chExt cx="0" cy="0"/>
        </a:xfrm>
      </p:grpSpPr>
      <p:sp>
        <p:nvSpPr>
          <p:cNvPr id="110" name="Google Shape;110;p1"/>
          <p:cNvSpPr txBox="1"/>
          <p:nvPr/>
        </p:nvSpPr>
        <p:spPr>
          <a:xfrm>
            <a:off x="539849" y="2016218"/>
            <a:ext cx="7488237" cy="16927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dk1"/>
                </a:solidFill>
                <a:latin typeface="Verdana"/>
                <a:ea typeface="Verdana"/>
                <a:cs typeface="Verdana"/>
                <a:sym typeface="Verdana"/>
              </a:rPr>
              <a:t>Introduction to Python</a:t>
            </a:r>
            <a:endParaRPr b="0" i="0" sz="3600" u="sng"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p:txBody>
      </p:sp>
      <p:sp>
        <p:nvSpPr>
          <p:cNvPr id="111" name="Google Shape;111;p1"/>
          <p:cNvSpPr/>
          <p:nvPr/>
        </p:nvSpPr>
        <p:spPr>
          <a:xfrm>
            <a:off x="1464950" y="3508749"/>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Filippo Aleotti: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DISI– University of Bologna</a:t>
            </a:r>
            <a:endParaRPr b="0" i="1" sz="1800" u="none" cap="none" strike="noStrike">
              <a:solidFill>
                <a:schemeClr val="dk1"/>
              </a:solidFill>
              <a:latin typeface="Verdana"/>
              <a:ea typeface="Verdana"/>
              <a:cs typeface="Verdana"/>
              <a:sym typeface="Verdana"/>
            </a:endParaRPr>
          </a:p>
        </p:txBody>
      </p:sp>
      <p:pic>
        <p:nvPicPr>
          <p:cNvPr descr="http://oi42.tinypic.com/28lrwc3.jpg" id="112" name="Google Shape;112;p1"/>
          <p:cNvPicPr preferRelativeResize="0"/>
          <p:nvPr/>
        </p:nvPicPr>
        <p:blipFill rotWithShape="1">
          <a:blip r:embed="rId3">
            <a:alphaModFix/>
          </a:blip>
          <a:srcRect b="0" l="0" r="0" t="0"/>
          <a:stretch/>
        </p:blipFill>
        <p:spPr>
          <a:xfrm>
            <a:off x="323528" y="371541"/>
            <a:ext cx="1440160" cy="1018155"/>
          </a:xfrm>
          <a:prstGeom prst="rect">
            <a:avLst/>
          </a:prstGeom>
          <a:noFill/>
          <a:ln>
            <a:noFill/>
          </a:ln>
        </p:spPr>
      </p:pic>
      <p:sp>
        <p:nvSpPr>
          <p:cNvPr id="113" name="Google Shape;113;p1"/>
          <p:cNvSpPr/>
          <p:nvPr/>
        </p:nvSpPr>
        <p:spPr>
          <a:xfrm>
            <a:off x="1464950" y="4247993"/>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MODULO: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i="1" lang="en-GB" sz="1800">
                <a:solidFill>
                  <a:schemeClr val="dk1"/>
                </a:solidFill>
                <a:latin typeface="Verdana"/>
                <a:ea typeface="Verdana"/>
                <a:cs typeface="Verdana"/>
                <a:sym typeface="Verdana"/>
              </a:rPr>
              <a:t>Autonomous vehicles , Electric cars and recharging systems </a:t>
            </a:r>
            <a:endParaRPr b="0" i="1" sz="1800" u="none" cap="none" strike="noStrike">
              <a:solidFill>
                <a:schemeClr val="dk1"/>
              </a:solidFill>
              <a:latin typeface="Verdana"/>
              <a:ea typeface="Verdana"/>
              <a:cs typeface="Verdana"/>
              <a:sym typeface="Verdana"/>
            </a:endParaRPr>
          </a:p>
        </p:txBody>
      </p:sp>
      <p:pic>
        <p:nvPicPr>
          <p:cNvPr id="114" name="Google Shape;114;p1"/>
          <p:cNvPicPr preferRelativeResize="0"/>
          <p:nvPr/>
        </p:nvPicPr>
        <p:blipFill rotWithShape="1">
          <a:blip r:embed="rId4">
            <a:alphaModFix/>
          </a:blip>
          <a:srcRect b="84019" l="26374" r="24012" t="7159"/>
          <a:stretch/>
        </p:blipFill>
        <p:spPr>
          <a:xfrm>
            <a:off x="1763688" y="564951"/>
            <a:ext cx="7245300" cy="806412"/>
          </a:xfrm>
          <a:prstGeom prst="rect">
            <a:avLst/>
          </a:prstGeom>
          <a:noFill/>
          <a:ln>
            <a:noFill/>
          </a:ln>
        </p:spPr>
      </p:pic>
      <p:pic>
        <p:nvPicPr>
          <p:cNvPr id="115" name="Google Shape;115;p1"/>
          <p:cNvPicPr preferRelativeResize="0"/>
          <p:nvPr/>
        </p:nvPicPr>
        <p:blipFill rotWithShape="1">
          <a:blip r:embed="rId4">
            <a:alphaModFix/>
          </a:blip>
          <a:srcRect b="5806" l="31144" r="31918" t="82244"/>
          <a:stretch/>
        </p:blipFill>
        <p:spPr>
          <a:xfrm>
            <a:off x="611560" y="6021288"/>
            <a:ext cx="3672408" cy="742702"/>
          </a:xfrm>
          <a:prstGeom prst="rect">
            <a:avLst/>
          </a:prstGeom>
          <a:noFill/>
          <a:ln>
            <a:noFill/>
          </a:ln>
        </p:spPr>
      </p:pic>
      <p:sp>
        <p:nvSpPr>
          <p:cNvPr id="116" name="Google Shape;116;p1"/>
          <p:cNvSpPr/>
          <p:nvPr/>
        </p:nvSpPr>
        <p:spPr>
          <a:xfrm>
            <a:off x="216248" y="5826169"/>
            <a:ext cx="228620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unconditional support: </a:t>
            </a:r>
            <a:endParaRPr b="0" i="0" sz="1000" u="none" cap="none" strike="noStrike">
              <a:solidFill>
                <a:schemeClr val="dk1"/>
              </a:solidFill>
              <a:latin typeface="Gill Sans"/>
              <a:ea typeface="Gill Sans"/>
              <a:cs typeface="Gill Sans"/>
              <a:sym typeface="Gill Sans"/>
            </a:endParaRPr>
          </a:p>
        </p:txBody>
      </p:sp>
      <p:sp>
        <p:nvSpPr>
          <p:cNvPr id="117" name="Google Shape;117;p1"/>
          <p:cNvSpPr/>
          <p:nvPr/>
        </p:nvSpPr>
        <p:spPr>
          <a:xfrm>
            <a:off x="7236296" y="5826169"/>
            <a:ext cx="17828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contribution of:</a:t>
            </a:r>
            <a:endParaRPr b="0" i="0" sz="1400" u="none" cap="none" strike="noStrike">
              <a:solidFill>
                <a:srgbClr val="000000"/>
              </a:solidFill>
              <a:latin typeface="Arial"/>
              <a:ea typeface="Arial"/>
              <a:cs typeface="Arial"/>
              <a:sym typeface="Arial"/>
            </a:endParaRPr>
          </a:p>
        </p:txBody>
      </p:sp>
      <p:pic>
        <p:nvPicPr>
          <p:cNvPr id="118" name="Google Shape;118;p1"/>
          <p:cNvPicPr preferRelativeResize="0"/>
          <p:nvPr/>
        </p:nvPicPr>
        <p:blipFill rotWithShape="1">
          <a:blip r:embed="rId5">
            <a:alphaModFix/>
          </a:blip>
          <a:srcRect b="16630" l="20165" r="51658" t="67368"/>
          <a:stretch/>
        </p:blipFill>
        <p:spPr>
          <a:xfrm>
            <a:off x="6300192" y="6091326"/>
            <a:ext cx="2711807" cy="602626"/>
          </a:xfrm>
          <a:prstGeom prst="rect">
            <a:avLst/>
          </a:prstGeom>
          <a:noFill/>
          <a:ln>
            <a:noFill/>
          </a:ln>
        </p:spPr>
      </p:pic>
      <p:cxnSp>
        <p:nvCxnSpPr>
          <p:cNvPr id="119" name="Google Shape;119;p1"/>
          <p:cNvCxnSpPr/>
          <p:nvPr/>
        </p:nvCxnSpPr>
        <p:spPr>
          <a:xfrm flipH="1" rot="10800000">
            <a:off x="323528" y="5661248"/>
            <a:ext cx="8496944" cy="72008"/>
          </a:xfrm>
          <a:prstGeom prst="straightConnector1">
            <a:avLst/>
          </a:prstGeom>
          <a:noFill/>
          <a:ln cap="flat" cmpd="sng" w="9525">
            <a:solidFill>
              <a:schemeClr val="accent2"/>
            </a:solidFill>
            <a:prstDash val="dash"/>
            <a:round/>
            <a:headEnd len="sm" w="sm" type="none"/>
            <a:tailEnd len="sm" w="sm" type="none"/>
          </a:ln>
        </p:spPr>
      </p:cxnSp>
      <p:cxnSp>
        <p:nvCxnSpPr>
          <p:cNvPr id="120" name="Google Shape;120;p1"/>
          <p:cNvCxnSpPr/>
          <p:nvPr/>
        </p:nvCxnSpPr>
        <p:spPr>
          <a:xfrm flipH="1" rot="10800000">
            <a:off x="395536" y="1519803"/>
            <a:ext cx="8496944" cy="72008"/>
          </a:xfrm>
          <a:prstGeom prst="straightConnector1">
            <a:avLst/>
          </a:prstGeom>
          <a:noFill/>
          <a:ln cap="flat" cmpd="sng" w="9525">
            <a:solidFill>
              <a:schemeClr val="accent2"/>
            </a:solidFill>
            <a:prstDash val="dash"/>
            <a:round/>
            <a:headEnd len="sm" w="sm" type="none"/>
            <a:tailEnd len="sm" w="sm" type="none"/>
          </a:ln>
        </p:spPr>
      </p:cxnSp>
      <p:sp>
        <p:nvSpPr>
          <p:cNvPr id="121" name="Google Shape;121;p1"/>
          <p:cNvSpPr/>
          <p:nvPr/>
        </p:nvSpPr>
        <p:spPr>
          <a:xfrm>
            <a:off x="395536" y="5149789"/>
            <a:ext cx="80114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Imola, </a:t>
            </a:r>
            <a:r>
              <a:rPr i="1" lang="en-GB" sz="1800">
                <a:solidFill>
                  <a:schemeClr val="dk1"/>
                </a:solidFill>
                <a:latin typeface="Verdana"/>
                <a:ea typeface="Verdana"/>
                <a:cs typeface="Verdana"/>
                <a:sym typeface="Verdana"/>
              </a:rPr>
              <a:t>29</a:t>
            </a:r>
            <a:r>
              <a:rPr b="0" i="1" lang="en-GB" sz="1800" u="none" cap="none" strike="noStrike">
                <a:solidFill>
                  <a:schemeClr val="dk1"/>
                </a:solidFill>
                <a:latin typeface="Verdana"/>
                <a:ea typeface="Verdana"/>
                <a:cs typeface="Verdana"/>
                <a:sym typeface="Verdana"/>
              </a:rPr>
              <a:t>/11/2019</a:t>
            </a:r>
            <a:endParaRPr b="0" i="1" sz="1800" u="none" cap="none" strike="noStrike">
              <a:solidFill>
                <a:schemeClr val="dk1"/>
              </a:solidFill>
              <a:latin typeface="Verdana"/>
              <a:ea typeface="Verdana"/>
              <a:cs typeface="Verdana"/>
              <a:sym typeface="Verdana"/>
            </a:endParaRPr>
          </a:p>
        </p:txBody>
      </p:sp>
      <p:sp>
        <p:nvSpPr>
          <p:cNvPr id="122" name="Google Shape;122;p1"/>
          <p:cNvSpPr txBox="1"/>
          <p:nvPr>
            <p:ph idx="12" type="sldNum"/>
          </p:nvPr>
        </p:nvSpPr>
        <p:spPr>
          <a:xfrm>
            <a:off x="1216152" y="6355080"/>
            <a:ext cx="1219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30" name="Google Shape;230;p1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231" name="Google Shape;231;p10"/>
          <p:cNvSpPr/>
          <p:nvPr/>
        </p:nvSpPr>
        <p:spPr>
          <a:xfrm>
            <a:off x="5042225" y="1751175"/>
            <a:ext cx="1175700" cy="1352100"/>
          </a:xfrm>
          <a:prstGeom prst="rect">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10"/>
          <p:cNvPicPr preferRelativeResize="0"/>
          <p:nvPr/>
        </p:nvPicPr>
        <p:blipFill rotWithShape="1">
          <a:blip r:embed="rId3">
            <a:alphaModFix/>
          </a:blip>
          <a:srcRect b="0" l="0" r="0" t="0"/>
          <a:stretch/>
        </p:blipFill>
        <p:spPr>
          <a:xfrm>
            <a:off x="4777837" y="4169622"/>
            <a:ext cx="1857551" cy="1987276"/>
          </a:xfrm>
          <a:prstGeom prst="rect">
            <a:avLst/>
          </a:prstGeom>
          <a:noFill/>
          <a:ln>
            <a:noFill/>
          </a:ln>
        </p:spPr>
      </p:pic>
      <p:sp>
        <p:nvSpPr>
          <p:cNvPr id="233" name="Google Shape;233;p10"/>
          <p:cNvSpPr/>
          <p:nvPr/>
        </p:nvSpPr>
        <p:spPr>
          <a:xfrm>
            <a:off x="6872638" y="481061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0"/>
          <p:cNvSpPr txBox="1"/>
          <p:nvPr/>
        </p:nvSpPr>
        <p:spPr>
          <a:xfrm>
            <a:off x="7952588" y="5009350"/>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235" name="Google Shape;235;p10"/>
          <p:cNvSpPr/>
          <p:nvPr/>
        </p:nvSpPr>
        <p:spPr>
          <a:xfrm>
            <a:off x="191256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0"/>
          <p:cNvSpPr/>
          <p:nvPr/>
        </p:nvSpPr>
        <p:spPr>
          <a:xfrm>
            <a:off x="2929325" y="1861450"/>
            <a:ext cx="990600" cy="9906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Compiler</a:t>
            </a:r>
            <a:endParaRPr b="0" i="0" sz="1400" u="none" cap="none" strike="noStrike">
              <a:solidFill>
                <a:srgbClr val="000000"/>
              </a:solidFill>
              <a:latin typeface="Arial"/>
              <a:ea typeface="Arial"/>
              <a:cs typeface="Arial"/>
              <a:sym typeface="Arial"/>
            </a:endParaRPr>
          </a:p>
        </p:txBody>
      </p:sp>
      <p:sp>
        <p:nvSpPr>
          <p:cNvPr id="237" name="Google Shape;237;p10"/>
          <p:cNvSpPr/>
          <p:nvPr/>
        </p:nvSpPr>
        <p:spPr>
          <a:xfrm>
            <a:off x="405971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406250" y="1751175"/>
            <a:ext cx="1400700" cy="13521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FF00FF"/>
                </a:solidFill>
                <a:latin typeface="Arial"/>
                <a:ea typeface="Arial"/>
                <a:cs typeface="Arial"/>
                <a:sym typeface="Arial"/>
              </a:rPr>
              <a:t>#include &lt;stdio.h&gt;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  printf(</a:t>
            </a:r>
            <a:r>
              <a:rPr b="0" i="0" lang="en-GB" sz="1100" u="none" cap="none" strike="noStrike">
                <a:solidFill>
                  <a:srgbClr val="CC0000"/>
                </a:solidFill>
                <a:latin typeface="Arial"/>
                <a:ea typeface="Arial"/>
                <a:cs typeface="Arial"/>
                <a:sym typeface="Arial"/>
              </a:rPr>
              <a:t>“HelloWorld”</a:t>
            </a: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0"/>
          <p:cNvSpPr txBox="1"/>
          <p:nvPr/>
        </p:nvSpPr>
        <p:spPr>
          <a:xfrm>
            <a:off x="457200"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program</a:t>
            </a:r>
            <a:endParaRPr b="0" i="0" sz="1400" u="none" cap="none" strike="noStrike">
              <a:solidFill>
                <a:srgbClr val="000000"/>
              </a:solidFill>
              <a:latin typeface="Gill Sans"/>
              <a:ea typeface="Gill Sans"/>
              <a:cs typeface="Gill Sans"/>
              <a:sym typeface="Gill Sans"/>
            </a:endParaRPr>
          </a:p>
        </p:txBody>
      </p:sp>
      <p:sp>
        <p:nvSpPr>
          <p:cNvPr id="240" name="Google Shape;240;p10"/>
          <p:cNvSpPr txBox="1"/>
          <p:nvPr/>
        </p:nvSpPr>
        <p:spPr>
          <a:xfrm>
            <a:off x="5042225"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Binary code</a:t>
            </a:r>
            <a:endParaRPr b="0" i="0" sz="1400" u="none" cap="none" strike="noStrike">
              <a:solidFill>
                <a:srgbClr val="000000"/>
              </a:solidFill>
              <a:latin typeface="Gill Sans"/>
              <a:ea typeface="Gill Sans"/>
              <a:cs typeface="Gill Sans"/>
              <a:sym typeface="Gill Sans"/>
            </a:endParaRPr>
          </a:p>
        </p:txBody>
      </p:sp>
      <p:sp>
        <p:nvSpPr>
          <p:cNvPr id="241" name="Google Shape;241;p10"/>
          <p:cNvSpPr/>
          <p:nvPr/>
        </p:nvSpPr>
        <p:spPr>
          <a:xfrm rot="5400000">
            <a:off x="5208725" y="32837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
          <p:cNvSpPr/>
          <p:nvPr/>
        </p:nvSpPr>
        <p:spPr>
          <a:xfrm>
            <a:off x="7918250" y="4695750"/>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44" name="Google Shape;244;p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51" name="Google Shape;251;p11"/>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52" name="Google Shape;252;p11"/>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53" name="Google Shape;253;p1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54" name="Google Shape;254;p11"/>
          <p:cNvSpPr txBox="1"/>
          <p:nvPr/>
        </p:nvSpPr>
        <p:spPr>
          <a:xfrm>
            <a:off x="678417" y="1240517"/>
            <a:ext cx="8229600" cy="504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 languages are not compiled (turned into binary form), but they are parsed at runtime by an </a:t>
            </a:r>
            <a:r>
              <a:rPr b="1" i="0" lang="en-GB" sz="2400" u="none" cap="none" strike="noStrike">
                <a:solidFill>
                  <a:srgbClr val="000000"/>
                </a:solidFill>
                <a:latin typeface="Gill Sans"/>
                <a:ea typeface="Gill Sans"/>
                <a:cs typeface="Gill Sans"/>
                <a:sym typeface="Gill Sans"/>
              </a:rPr>
              <a:t>interpreter</a:t>
            </a:r>
            <a:r>
              <a:rPr b="0" i="0" lang="en-GB" sz="2400" u="none" cap="none" strike="noStrike">
                <a:solidFill>
                  <a:srgbClr val="000000"/>
                </a:solidFill>
                <a:latin typeface="Gill Sans"/>
                <a:ea typeface="Gill Sans"/>
                <a:cs typeface="Gill Sans"/>
                <a:sym typeface="Gill Sans"/>
              </a:rPr>
              <a:t> of the language.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 interpreter is a computer program that read a program written in a particular language and executes </a:t>
            </a:r>
            <a:r>
              <a:rPr lang="en-GB" sz="2400">
                <a:latin typeface="Gill Sans"/>
                <a:ea typeface="Gill Sans"/>
                <a:cs typeface="Gill Sans"/>
                <a:sym typeface="Gill Sans"/>
              </a:rPr>
              <a:t>it </a:t>
            </a:r>
            <a:r>
              <a:rPr lang="en-GB" sz="2400">
                <a:solidFill>
                  <a:schemeClr val="dk1"/>
                </a:solidFill>
                <a:latin typeface="Gill Sans"/>
                <a:ea typeface="Gill Sans"/>
                <a:cs typeface="Gill Sans"/>
                <a:sym typeface="Gill Sans"/>
              </a:rPr>
              <a:t>line by line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Sometimes, the interpreter creates intermediate outputs (called bytecode). The bytecode is then translated into specific machine code using a Virtual Machine. This allows to use the same bytecode on different machines.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55" name="Google Shape;255;p1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62" name="Google Shape;262;p12"/>
          <p:cNvSpPr txBox="1"/>
          <p:nvPr>
            <p:ph idx="1" type="body"/>
          </p:nvPr>
        </p:nvSpPr>
        <p:spPr>
          <a:xfrm>
            <a:off x="457200" y="1219200"/>
            <a:ext cx="8229600" cy="504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Starting from ‘50, a large number of programming languages have been developed.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picture shows the timeline of some famous programming languages, but the real number of programming languages is larger than this (~700 notable for </a:t>
            </a:r>
            <a:r>
              <a:rPr lang="en-GB" u="sng">
                <a:solidFill>
                  <a:schemeClr val="hlink"/>
                </a:solidFill>
                <a:hlinkClick r:id="rId3"/>
              </a:rPr>
              <a:t>Wikipedia</a:t>
            </a:r>
            <a:r>
              <a:rPr lang="en-GB"/>
              <a:t>).</a:t>
            </a:r>
            <a:endParaRPr/>
          </a:p>
        </p:txBody>
      </p:sp>
      <p:pic>
        <p:nvPicPr>
          <p:cNvPr id="263" name="Google Shape;263;p12"/>
          <p:cNvPicPr preferRelativeResize="0"/>
          <p:nvPr/>
        </p:nvPicPr>
        <p:blipFill rotWithShape="1">
          <a:blip r:embed="rId4">
            <a:alphaModFix/>
          </a:blip>
          <a:srcRect b="0" l="0" r="0" t="0"/>
          <a:stretch/>
        </p:blipFill>
        <p:spPr>
          <a:xfrm>
            <a:off x="0" y="2834291"/>
            <a:ext cx="9143999" cy="1819417"/>
          </a:xfrm>
          <a:prstGeom prst="rect">
            <a:avLst/>
          </a:prstGeom>
          <a:noFill/>
          <a:ln>
            <a:noFill/>
          </a:ln>
        </p:spPr>
      </p:pic>
      <p:sp>
        <p:nvSpPr>
          <p:cNvPr id="264" name="Google Shape;264;p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65" name="Google Shape;265;p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72" name="Google Shape;272;p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Why so many programming languages?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Many of these languages have the same capability power (so we can solve a problem using different languages), but they may differ greatly in terms of libraries, supports and communities, security, maintainability (legacy language vs active one).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it is easier to develop a web server in Java or Python than in C, given a large number of available libraries. </a:t>
            </a:r>
            <a:endParaRPr/>
          </a:p>
        </p:txBody>
      </p:sp>
      <p:sp>
        <p:nvSpPr>
          <p:cNvPr id="273" name="Google Shape;273;p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74" name="Google Shape;274;p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81" name="Google Shape;281;p1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 programming languages are not used anymore, some other instead are extremely adopted. Let’s have a look at </a:t>
            </a:r>
            <a:r>
              <a:rPr lang="en-GB" u="sng">
                <a:solidFill>
                  <a:schemeClr val="hlink"/>
                </a:solidFill>
                <a:hlinkClick r:id="rId3"/>
              </a:rPr>
              <a:t>StackOverflow</a:t>
            </a:r>
            <a:r>
              <a:rPr lang="en-GB"/>
              <a:t> to discover programming languages trends.</a:t>
            </a:r>
            <a:endParaRPr/>
          </a:p>
          <a:p>
            <a:pPr indent="0" lvl="0" marL="0" rtl="0" algn="l">
              <a:lnSpc>
                <a:spcPct val="100000"/>
              </a:lnSpc>
              <a:spcBef>
                <a:spcPts val="600"/>
              </a:spcBef>
              <a:spcAft>
                <a:spcPts val="0"/>
              </a:spcAft>
              <a:buSzPts val="1368"/>
              <a:buNone/>
            </a:pPr>
            <a:r>
              <a:t/>
            </a:r>
            <a:endParaRPr/>
          </a:p>
        </p:txBody>
      </p:sp>
      <p:pic>
        <p:nvPicPr>
          <p:cNvPr id="282" name="Google Shape;282;p14"/>
          <p:cNvPicPr preferRelativeResize="0"/>
          <p:nvPr/>
        </p:nvPicPr>
        <p:blipFill rotWithShape="1">
          <a:blip r:embed="rId4">
            <a:alphaModFix/>
          </a:blip>
          <a:srcRect b="0" l="0" r="0" t="0"/>
          <a:stretch/>
        </p:blipFill>
        <p:spPr>
          <a:xfrm>
            <a:off x="1574012" y="2618550"/>
            <a:ext cx="5995977" cy="3631951"/>
          </a:xfrm>
          <a:prstGeom prst="rect">
            <a:avLst/>
          </a:prstGeom>
          <a:noFill/>
          <a:ln>
            <a:noFill/>
          </a:ln>
        </p:spPr>
      </p:pic>
      <p:sp>
        <p:nvSpPr>
          <p:cNvPr id="283" name="Google Shape;283;p1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84" name="Google Shape;284;p1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91" name="Google Shape;291;p1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As you can see, Python is exhibiting an exponential increasing curve.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This is mainly due to:</a:t>
            </a:r>
            <a:endParaRPr/>
          </a:p>
          <a:p>
            <a:pPr indent="-315468" lvl="0" marL="457200" rtl="0" algn="l">
              <a:lnSpc>
                <a:spcPct val="100000"/>
              </a:lnSpc>
              <a:spcBef>
                <a:spcPts val="600"/>
              </a:spcBef>
              <a:spcAft>
                <a:spcPts val="0"/>
              </a:spcAft>
              <a:buSzPts val="1368"/>
              <a:buChar char="●"/>
            </a:pPr>
            <a:r>
              <a:rPr lang="en-GB"/>
              <a:t>Large number of additional libraries</a:t>
            </a:r>
            <a:endParaRPr/>
          </a:p>
          <a:p>
            <a:pPr indent="-315468" lvl="0" marL="457200" rtl="0" algn="l">
              <a:lnSpc>
                <a:spcPct val="100000"/>
              </a:lnSpc>
              <a:spcBef>
                <a:spcPts val="0"/>
              </a:spcBef>
              <a:spcAft>
                <a:spcPts val="0"/>
              </a:spcAft>
              <a:buSzPts val="1368"/>
              <a:buChar char="●"/>
            </a:pPr>
            <a:r>
              <a:rPr lang="en-GB"/>
              <a:t>Large support</a:t>
            </a:r>
            <a:endParaRPr/>
          </a:p>
          <a:p>
            <a:pPr indent="-315468" lvl="0" marL="457200" rtl="0" algn="l">
              <a:lnSpc>
                <a:spcPct val="100000"/>
              </a:lnSpc>
              <a:spcBef>
                <a:spcPts val="0"/>
              </a:spcBef>
              <a:spcAft>
                <a:spcPts val="0"/>
              </a:spcAft>
              <a:buSzPts val="1368"/>
              <a:buChar char="●"/>
            </a:pPr>
            <a:r>
              <a:rPr lang="en-GB"/>
              <a:t>Easy to learn</a:t>
            </a:r>
            <a:endParaRPr/>
          </a:p>
          <a:p>
            <a:pPr indent="-315468" lvl="0" marL="457200" rtl="0" algn="l">
              <a:lnSpc>
                <a:spcPct val="100000"/>
              </a:lnSpc>
              <a:spcBef>
                <a:spcPts val="0"/>
              </a:spcBef>
              <a:spcAft>
                <a:spcPts val="0"/>
              </a:spcAft>
              <a:buSzPts val="1368"/>
              <a:buChar char="●"/>
            </a:pPr>
            <a:r>
              <a:rPr lang="en-GB"/>
              <a:t>Simple to read and understand</a:t>
            </a:r>
            <a:endParaRPr/>
          </a:p>
          <a:p>
            <a:pPr indent="-315468" lvl="0" marL="457200" rtl="0" algn="l">
              <a:lnSpc>
                <a:spcPct val="100000"/>
              </a:lnSpc>
              <a:spcBef>
                <a:spcPts val="0"/>
              </a:spcBef>
              <a:spcAft>
                <a:spcPts val="0"/>
              </a:spcAft>
              <a:buSzPts val="1368"/>
              <a:buChar char="●"/>
            </a:pPr>
            <a:r>
              <a:rPr lang="en-GB"/>
              <a:t>It allows fast prototyping and scripting style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the following, we will take a closer look at it.</a:t>
            </a:r>
            <a:endParaRPr/>
          </a:p>
        </p:txBody>
      </p:sp>
      <p:sp>
        <p:nvSpPr>
          <p:cNvPr id="292" name="Google Shape;292;p1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93" name="Google Shape;293;p1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Python</a:t>
            </a:r>
            <a:endParaRPr>
              <a:solidFill>
                <a:schemeClr val="lt1"/>
              </a:solidFill>
            </a:endParaRPr>
          </a:p>
        </p:txBody>
      </p:sp>
      <p:sp>
        <p:nvSpPr>
          <p:cNvPr id="300" name="Google Shape;300;p16"/>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01" name="Google Shape;301;p16"/>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08" name="Google Shape;308;p1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09" name="Google Shape;309;p1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10" name="Google Shape;310;p1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11" name="Google Shape;311;p17"/>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sng" cap="none" strike="noStrike">
                <a:solidFill>
                  <a:schemeClr val="hlink"/>
                </a:solidFill>
                <a:latin typeface="Gill Sans"/>
                <a:ea typeface="Gill Sans"/>
                <a:cs typeface="Gill Sans"/>
                <a:sym typeface="Gill Sans"/>
                <a:hlinkClick r:id="rId4"/>
              </a:rPr>
              <a:t>Python</a:t>
            </a:r>
            <a:r>
              <a:rPr b="0" i="0" lang="en-GB" sz="2600" u="none" cap="none" strike="noStrike">
                <a:solidFill>
                  <a:srgbClr val="000000"/>
                </a:solidFill>
                <a:latin typeface="Gill Sans"/>
                <a:ea typeface="Gill Sans"/>
                <a:cs typeface="Gill Sans"/>
                <a:sym typeface="Gill Sans"/>
              </a:rPr>
              <a:t> is an interpreted* </a:t>
            </a:r>
            <a:r>
              <a:rPr lang="en-GB" sz="2600">
                <a:latin typeface="Gill Sans"/>
                <a:ea typeface="Gill Sans"/>
                <a:cs typeface="Gill Sans"/>
                <a:sym typeface="Gill Sans"/>
              </a:rPr>
              <a:t>programming language</a:t>
            </a:r>
            <a:r>
              <a:rPr b="0" i="0" lang="en-GB" sz="2600" u="none" cap="none" strike="noStrike">
                <a:solidFill>
                  <a:srgbClr val="000000"/>
                </a:solidFill>
                <a:latin typeface="Gill Sans"/>
                <a:ea typeface="Gill Sans"/>
                <a:cs typeface="Gill Sans"/>
                <a:sym typeface="Gill Sans"/>
              </a:rPr>
              <a:t> created by Guido Van Rossum and released in 1991. Today, Python is the second most used language on </a:t>
            </a:r>
            <a:r>
              <a:rPr b="0" i="0" lang="en-GB" sz="2600" u="sng" cap="none" strike="noStrike">
                <a:solidFill>
                  <a:schemeClr val="hlink"/>
                </a:solidFill>
                <a:latin typeface="Gill Sans"/>
                <a:ea typeface="Gill Sans"/>
                <a:cs typeface="Gill Sans"/>
                <a:sym typeface="Gill Sans"/>
                <a:hlinkClick r:id="rId5"/>
              </a:rPr>
              <a:t>GitHub</a:t>
            </a:r>
            <a:r>
              <a:rPr lang="en-GB" sz="2600">
                <a:latin typeface="Gill Sans"/>
                <a:ea typeface="Gill Sans"/>
                <a:cs typeface="Gill Sans"/>
                <a:sym typeface="Gill Sans"/>
              </a:rPr>
              <a:t>.</a:t>
            </a:r>
            <a:r>
              <a:rPr b="0" i="0" lang="en-GB" sz="2600" u="none" cap="none" strike="noStrike">
                <a:solidFill>
                  <a:srgbClr val="000000"/>
                </a:solidFill>
                <a:latin typeface="Gill Sans"/>
                <a:ea typeface="Gill Sans"/>
                <a:cs typeface="Gill Sans"/>
                <a:sym typeface="Gill Sans"/>
              </a:rPr>
              <a:t>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lang="en-GB" sz="1800">
                <a:latin typeface="Gill Sans"/>
                <a:ea typeface="Gill Sans"/>
                <a:cs typeface="Gill Sans"/>
                <a:sym typeface="Gill Sans"/>
              </a:rPr>
              <a:t>*Actually, a Python program is first converted into bytecode, then interpreted</a:t>
            </a:r>
            <a:endParaRPr sz="1800">
              <a:latin typeface="Gill Sans"/>
              <a:ea typeface="Gill Sans"/>
              <a:cs typeface="Gill Sans"/>
              <a:sym typeface="Gill Sans"/>
            </a:endParaRPr>
          </a:p>
        </p:txBody>
      </p:sp>
      <p:pic>
        <p:nvPicPr>
          <p:cNvPr id="312" name="Google Shape;312;p17"/>
          <p:cNvPicPr preferRelativeResize="0"/>
          <p:nvPr/>
        </p:nvPicPr>
        <p:blipFill rotWithShape="1">
          <a:blip r:embed="rId6">
            <a:alphaModFix/>
          </a:blip>
          <a:srcRect b="0" l="0" r="0" t="0"/>
          <a:stretch/>
        </p:blipFill>
        <p:spPr>
          <a:xfrm>
            <a:off x="1709738" y="1557388"/>
            <a:ext cx="5724525" cy="1933575"/>
          </a:xfrm>
          <a:prstGeom prst="rect">
            <a:avLst/>
          </a:prstGeom>
          <a:noFill/>
          <a:ln>
            <a:noFill/>
          </a:ln>
        </p:spPr>
      </p:pic>
      <p:sp>
        <p:nvSpPr>
          <p:cNvPr id="313" name="Google Shape;313;p1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20" name="Google Shape;320;p1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21" name="Google Shape;321;p1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22" name="Google Shape;322;p1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23" name="Google Shape;323;p1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According to </a:t>
            </a:r>
            <a:r>
              <a:rPr b="0" i="0" lang="en-GB" sz="2600" u="sng" cap="none" strike="noStrike">
                <a:solidFill>
                  <a:schemeClr val="hlink"/>
                </a:solidFill>
                <a:latin typeface="Gill Sans"/>
                <a:ea typeface="Gill Sans"/>
                <a:cs typeface="Gill Sans"/>
                <a:sym typeface="Gill Sans"/>
                <a:hlinkClick r:id="rId4"/>
              </a:rPr>
              <a:t>stackshare</a:t>
            </a:r>
            <a:r>
              <a:rPr b="0" i="0" lang="en-GB" sz="2600" u="none" cap="none" strike="noStrike">
                <a:solidFill>
                  <a:srgbClr val="000000"/>
                </a:solidFill>
                <a:latin typeface="Gill Sans"/>
                <a:ea typeface="Gill Sans"/>
                <a:cs typeface="Gill Sans"/>
                <a:sym typeface="Gill Sans"/>
              </a:rPr>
              <a:t>, these are just few of the big IT companies that uses Python to realise their products.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24" name="Google Shape;324;p18"/>
          <p:cNvPicPr preferRelativeResize="0"/>
          <p:nvPr/>
        </p:nvPicPr>
        <p:blipFill rotWithShape="1">
          <a:blip r:embed="rId5">
            <a:alphaModFix/>
          </a:blip>
          <a:srcRect b="0" l="0" r="0" t="0"/>
          <a:stretch/>
        </p:blipFill>
        <p:spPr>
          <a:xfrm>
            <a:off x="467788" y="1840575"/>
            <a:ext cx="8410575" cy="2095500"/>
          </a:xfrm>
          <a:prstGeom prst="rect">
            <a:avLst/>
          </a:prstGeom>
          <a:noFill/>
          <a:ln>
            <a:noFill/>
          </a:ln>
        </p:spPr>
      </p:pic>
      <p:sp>
        <p:nvSpPr>
          <p:cNvPr id="325" name="Google Shape;325;p18"/>
          <p:cNvSpPr txBox="1"/>
          <p:nvPr/>
        </p:nvSpPr>
        <p:spPr>
          <a:xfrm>
            <a:off x="467788" y="376375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200">
                <a:latin typeface="Gill Sans"/>
                <a:ea typeface="Gill Sans"/>
                <a:cs typeface="Gill Sans"/>
                <a:sym typeface="Gill Sans"/>
              </a:rPr>
              <a:t>Picture from stackshare</a:t>
            </a:r>
            <a:endParaRPr b="0" i="0" sz="1200" u="none" cap="none" strike="noStrike">
              <a:solidFill>
                <a:srgbClr val="000000"/>
              </a:solidFill>
              <a:latin typeface="Gill Sans"/>
              <a:ea typeface="Gill Sans"/>
              <a:cs typeface="Gill Sans"/>
              <a:sym typeface="Gill Sans"/>
            </a:endParaRPr>
          </a:p>
        </p:txBody>
      </p:sp>
      <p:sp>
        <p:nvSpPr>
          <p:cNvPr id="326" name="Google Shape;326;p1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19"/>
          <p:cNvSpPr/>
          <p:nvPr/>
        </p:nvSpPr>
        <p:spPr>
          <a:xfrm>
            <a:off x="643250" y="2220300"/>
            <a:ext cx="3195600" cy="3330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34" name="Google Shape;334;p19"/>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35" name="Google Shape;335;p19"/>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36" name="Google Shape;336;p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37" name="Google Shape;337;p19"/>
          <p:cNvSpPr txBox="1"/>
          <p:nvPr/>
        </p:nvSpPr>
        <p:spPr>
          <a:xfrm>
            <a:off x="467800" y="1337925"/>
            <a:ext cx="8229600" cy="53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Python is mostly used for: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38" name="Google Shape;338;p19"/>
          <p:cNvPicPr preferRelativeResize="0"/>
          <p:nvPr/>
        </p:nvPicPr>
        <p:blipFill rotWithShape="1">
          <a:blip r:embed="rId4">
            <a:alphaModFix/>
          </a:blip>
          <a:srcRect b="0" l="0" r="0" t="0"/>
          <a:stretch/>
        </p:blipFill>
        <p:spPr>
          <a:xfrm>
            <a:off x="816900" y="2634700"/>
            <a:ext cx="1433399" cy="1507949"/>
          </a:xfrm>
          <a:prstGeom prst="rect">
            <a:avLst/>
          </a:prstGeom>
          <a:noFill/>
          <a:ln>
            <a:noFill/>
          </a:ln>
        </p:spPr>
      </p:pic>
      <p:pic>
        <p:nvPicPr>
          <p:cNvPr id="339" name="Google Shape;339;p19"/>
          <p:cNvPicPr preferRelativeResize="0"/>
          <p:nvPr/>
        </p:nvPicPr>
        <p:blipFill rotWithShape="1">
          <a:blip r:embed="rId5">
            <a:alphaModFix/>
          </a:blip>
          <a:srcRect b="0" l="0" r="0" t="0"/>
          <a:stretch/>
        </p:blipFill>
        <p:spPr>
          <a:xfrm>
            <a:off x="1050113" y="4555600"/>
            <a:ext cx="2329486" cy="461700"/>
          </a:xfrm>
          <a:prstGeom prst="rect">
            <a:avLst/>
          </a:prstGeom>
          <a:noFill/>
          <a:ln>
            <a:noFill/>
          </a:ln>
        </p:spPr>
      </p:pic>
      <p:pic>
        <p:nvPicPr>
          <p:cNvPr id="340" name="Google Shape;340;p19"/>
          <p:cNvPicPr preferRelativeResize="0"/>
          <p:nvPr/>
        </p:nvPicPr>
        <p:blipFill rotWithShape="1">
          <a:blip r:embed="rId6">
            <a:alphaModFix/>
          </a:blip>
          <a:srcRect b="0" l="0" r="0" t="0"/>
          <a:stretch/>
        </p:blipFill>
        <p:spPr>
          <a:xfrm>
            <a:off x="2323850" y="3918870"/>
            <a:ext cx="1355700" cy="538500"/>
          </a:xfrm>
          <a:prstGeom prst="rect">
            <a:avLst/>
          </a:prstGeom>
          <a:noFill/>
          <a:ln>
            <a:noFill/>
          </a:ln>
        </p:spPr>
      </p:pic>
      <p:pic>
        <p:nvPicPr>
          <p:cNvPr id="341" name="Google Shape;341;p19"/>
          <p:cNvPicPr preferRelativeResize="0"/>
          <p:nvPr/>
        </p:nvPicPr>
        <p:blipFill rotWithShape="1">
          <a:blip r:embed="rId7">
            <a:alphaModFix/>
          </a:blip>
          <a:srcRect b="0" l="0" r="0" t="0"/>
          <a:stretch/>
        </p:blipFill>
        <p:spPr>
          <a:xfrm>
            <a:off x="2683675" y="2634693"/>
            <a:ext cx="859550" cy="859550"/>
          </a:xfrm>
          <a:prstGeom prst="rect">
            <a:avLst/>
          </a:prstGeom>
          <a:noFill/>
          <a:ln>
            <a:noFill/>
          </a:ln>
        </p:spPr>
      </p:pic>
      <p:sp>
        <p:nvSpPr>
          <p:cNvPr id="342" name="Google Shape;342;p19"/>
          <p:cNvSpPr txBox="1"/>
          <p:nvPr/>
        </p:nvSpPr>
        <p:spPr>
          <a:xfrm>
            <a:off x="538463" y="555060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Machine Learning / Deep Learning</a:t>
            </a:r>
            <a:endParaRPr b="0" i="0" sz="1800" u="none" cap="none" strike="noStrike">
              <a:solidFill>
                <a:srgbClr val="000000"/>
              </a:solidFill>
              <a:latin typeface="Gill Sans"/>
              <a:ea typeface="Gill Sans"/>
              <a:cs typeface="Gill Sans"/>
              <a:sym typeface="Gill Sans"/>
            </a:endParaRPr>
          </a:p>
        </p:txBody>
      </p:sp>
      <p:pic>
        <p:nvPicPr>
          <p:cNvPr id="343" name="Google Shape;343;p19"/>
          <p:cNvPicPr preferRelativeResize="0"/>
          <p:nvPr/>
        </p:nvPicPr>
        <p:blipFill rotWithShape="1">
          <a:blip r:embed="rId8">
            <a:alphaModFix/>
          </a:blip>
          <a:srcRect b="0" l="0" r="0" t="0"/>
          <a:stretch/>
        </p:blipFill>
        <p:spPr>
          <a:xfrm>
            <a:off x="4744725" y="2220298"/>
            <a:ext cx="1889136" cy="859550"/>
          </a:xfrm>
          <a:prstGeom prst="rect">
            <a:avLst/>
          </a:prstGeom>
          <a:noFill/>
          <a:ln>
            <a:noFill/>
          </a:ln>
        </p:spPr>
      </p:pic>
      <p:pic>
        <p:nvPicPr>
          <p:cNvPr id="344" name="Google Shape;344;p19"/>
          <p:cNvPicPr preferRelativeResize="0"/>
          <p:nvPr/>
        </p:nvPicPr>
        <p:blipFill rotWithShape="1">
          <a:blip r:embed="rId9">
            <a:alphaModFix/>
          </a:blip>
          <a:srcRect b="0" l="0" r="0" t="0"/>
          <a:stretch/>
        </p:blipFill>
        <p:spPr>
          <a:xfrm>
            <a:off x="6695450" y="2288250"/>
            <a:ext cx="1732025" cy="677750"/>
          </a:xfrm>
          <a:prstGeom prst="rect">
            <a:avLst/>
          </a:prstGeom>
          <a:noFill/>
          <a:ln>
            <a:noFill/>
          </a:ln>
        </p:spPr>
      </p:pic>
      <p:sp>
        <p:nvSpPr>
          <p:cNvPr id="345" name="Google Shape;345;p19"/>
          <p:cNvSpPr/>
          <p:nvPr/>
        </p:nvSpPr>
        <p:spPr>
          <a:xfrm>
            <a:off x="4643125" y="1980325"/>
            <a:ext cx="4155600" cy="13395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9"/>
          <p:cNvSpPr txBox="1"/>
          <p:nvPr/>
        </p:nvSpPr>
        <p:spPr>
          <a:xfrm>
            <a:off x="5217275" y="1575625"/>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Web developing</a:t>
            </a:r>
            <a:endParaRPr b="0" i="0" sz="1800" u="none" cap="none" strike="noStrike">
              <a:solidFill>
                <a:srgbClr val="000000"/>
              </a:solidFill>
              <a:latin typeface="Gill Sans"/>
              <a:ea typeface="Gill Sans"/>
              <a:cs typeface="Gill Sans"/>
              <a:sym typeface="Gill Sans"/>
            </a:endParaRPr>
          </a:p>
        </p:txBody>
      </p:sp>
      <p:sp>
        <p:nvSpPr>
          <p:cNvPr id="347" name="Google Shape;347;p19"/>
          <p:cNvSpPr/>
          <p:nvPr/>
        </p:nvSpPr>
        <p:spPr>
          <a:xfrm>
            <a:off x="4643125" y="3855675"/>
            <a:ext cx="4155600" cy="15081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9"/>
          <p:cNvSpPr txBox="1"/>
          <p:nvPr/>
        </p:nvSpPr>
        <p:spPr>
          <a:xfrm>
            <a:off x="5217275" y="5413900"/>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Data Visualization and analysis</a:t>
            </a:r>
            <a:endParaRPr b="0" i="0" sz="1800" u="none" cap="none" strike="noStrike">
              <a:solidFill>
                <a:srgbClr val="000000"/>
              </a:solidFill>
              <a:latin typeface="Gill Sans"/>
              <a:ea typeface="Gill Sans"/>
              <a:cs typeface="Gill Sans"/>
              <a:sym typeface="Gill Sans"/>
            </a:endParaRPr>
          </a:p>
        </p:txBody>
      </p:sp>
      <p:pic>
        <p:nvPicPr>
          <p:cNvPr id="349" name="Google Shape;349;p19"/>
          <p:cNvPicPr preferRelativeResize="0"/>
          <p:nvPr/>
        </p:nvPicPr>
        <p:blipFill>
          <a:blip r:embed="rId10">
            <a:alphaModFix/>
          </a:blip>
          <a:stretch>
            <a:fillRect/>
          </a:stretch>
        </p:blipFill>
        <p:spPr>
          <a:xfrm>
            <a:off x="4744725" y="4000875"/>
            <a:ext cx="2095500" cy="619125"/>
          </a:xfrm>
          <a:prstGeom prst="rect">
            <a:avLst/>
          </a:prstGeom>
          <a:noFill/>
          <a:ln>
            <a:noFill/>
          </a:ln>
        </p:spPr>
      </p:pic>
      <p:pic>
        <p:nvPicPr>
          <p:cNvPr id="350" name="Google Shape;350;p19"/>
          <p:cNvPicPr preferRelativeResize="0"/>
          <p:nvPr/>
        </p:nvPicPr>
        <p:blipFill rotWithShape="1">
          <a:blip r:embed="rId11">
            <a:alphaModFix/>
          </a:blip>
          <a:srcRect b="0" l="0" r="0" t="0"/>
          <a:stretch/>
        </p:blipFill>
        <p:spPr>
          <a:xfrm>
            <a:off x="5491200" y="4619988"/>
            <a:ext cx="3195602" cy="642633"/>
          </a:xfrm>
          <a:prstGeom prst="rect">
            <a:avLst/>
          </a:prstGeom>
          <a:noFill/>
          <a:ln>
            <a:noFill/>
          </a:ln>
        </p:spPr>
      </p:pic>
      <p:sp>
        <p:nvSpPr>
          <p:cNvPr id="351" name="Google Shape;351;p19"/>
          <p:cNvSpPr txBox="1"/>
          <p:nvPr/>
        </p:nvSpPr>
        <p:spPr>
          <a:xfrm>
            <a:off x="197700" y="5850918"/>
            <a:ext cx="8748600" cy="23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000">
              <a:solidFill>
                <a:schemeClr val="dk1"/>
              </a:solidFill>
              <a:latin typeface="Gill Sans"/>
              <a:ea typeface="Gill Sans"/>
              <a:cs typeface="Gill Sans"/>
              <a:sym typeface="Gill Sans"/>
            </a:endParaRPr>
          </a:p>
          <a:p>
            <a:pPr indent="0" lvl="0" marL="457200" rtl="0" algn="l">
              <a:lnSpc>
                <a:spcPct val="115000"/>
              </a:lnSpc>
              <a:spcBef>
                <a:spcPts val="0"/>
              </a:spcBef>
              <a:spcAft>
                <a:spcPts val="0"/>
              </a:spcAft>
              <a:buNone/>
            </a:pPr>
            <a:r>
              <a:rPr lang="en-GB" sz="1100">
                <a:solidFill>
                  <a:schemeClr val="dk1"/>
                </a:solidFill>
                <a:latin typeface="Gill Sans"/>
                <a:ea typeface="Gill Sans"/>
                <a:cs typeface="Gill Sans"/>
                <a:sym typeface="Gill Sans"/>
              </a:rPr>
              <a:t>logos are from </a:t>
            </a:r>
            <a:r>
              <a:rPr lang="en-GB" sz="1100" u="sng">
                <a:solidFill>
                  <a:schemeClr val="hlink"/>
                </a:solidFill>
                <a:latin typeface="Gill Sans"/>
                <a:ea typeface="Gill Sans"/>
                <a:cs typeface="Gill Sans"/>
                <a:sym typeface="Gill Sans"/>
                <a:hlinkClick r:id="rId12"/>
              </a:rPr>
              <a:t>ml-logos project</a:t>
            </a:r>
            <a:r>
              <a:rPr lang="en-GB" sz="1100">
                <a:solidFill>
                  <a:schemeClr val="dk1"/>
                </a:solidFill>
                <a:latin typeface="Gill Sans"/>
                <a:ea typeface="Gill Sans"/>
                <a:cs typeface="Gill Sans"/>
                <a:sym typeface="Gill Sans"/>
              </a:rPr>
              <a:t>, original web sites and Wikipedia</a:t>
            </a:r>
            <a:endParaRPr sz="1100">
              <a:solidFill>
                <a:schemeClr val="dk1"/>
              </a:solidFill>
              <a:latin typeface="Gill Sans"/>
              <a:ea typeface="Gill Sans"/>
              <a:cs typeface="Gill Sans"/>
              <a:sym typeface="Gill Sans"/>
            </a:endParaRPr>
          </a:p>
        </p:txBody>
      </p:sp>
      <p:sp>
        <p:nvSpPr>
          <p:cNvPr id="352" name="Google Shape;352;p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Hello!</a:t>
            </a:r>
            <a:endParaRPr>
              <a:latin typeface="Verdana"/>
              <a:ea typeface="Verdana"/>
              <a:cs typeface="Verdana"/>
              <a:sym typeface="Verdana"/>
            </a:endParaRPr>
          </a:p>
        </p:txBody>
      </p:sp>
      <p:pic>
        <p:nvPicPr>
          <p:cNvPr descr="http://oi42.tinypic.com/28lrwc3.jpg" id="129" name="Google Shape;129;p2"/>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30" name="Google Shape;130;p2"/>
          <p:cNvSpPr/>
          <p:nvPr/>
        </p:nvSpPr>
        <p:spPr>
          <a:xfrm>
            <a:off x="121114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31" name="Google Shape;131;p2"/>
          <p:cNvSpPr txBox="1"/>
          <p:nvPr/>
        </p:nvSpPr>
        <p:spPr>
          <a:xfrm>
            <a:off x="457200" y="1328575"/>
            <a:ext cx="7851000" cy="48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Speaker: Filippo Aleotti</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pursued my Bachelor and Master degree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Computer Science at University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Currently, I am a PhD student of the course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Structural and Environmental Health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Monitoring and Management at University</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am working on Monocular depth estimation.</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32" name="Google Shape;132;p2"/>
          <p:cNvPicPr preferRelativeResize="0"/>
          <p:nvPr/>
        </p:nvPicPr>
        <p:blipFill rotWithShape="1">
          <a:blip r:embed="rId4">
            <a:alphaModFix/>
          </a:blip>
          <a:srcRect b="0" l="0" r="0" t="0"/>
          <a:stretch/>
        </p:blipFill>
        <p:spPr>
          <a:xfrm>
            <a:off x="6547649" y="2572887"/>
            <a:ext cx="2378575" cy="2378575"/>
          </a:xfrm>
          <a:prstGeom prst="rect">
            <a:avLst/>
          </a:prstGeom>
          <a:noFill/>
          <a:ln>
            <a:noFill/>
          </a:ln>
        </p:spPr>
      </p:pic>
      <p:sp>
        <p:nvSpPr>
          <p:cNvPr id="133" name="Google Shape;133;p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59" name="Google Shape;359;p2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There exists two main families of Python: Python 2.x and Python 3.x. They are quite similar, they differ in some details (e.g., print).</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From January 2020 Python 2.x won’t be supported anymore.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lecture, we will use Python 3.x.</a:t>
            </a:r>
            <a:endParaRPr/>
          </a:p>
          <a:p>
            <a:pPr indent="0" lvl="0" marL="0" rtl="0" algn="l">
              <a:lnSpc>
                <a:spcPct val="100000"/>
              </a:lnSpc>
              <a:spcBef>
                <a:spcPts val="600"/>
              </a:spcBef>
              <a:spcAft>
                <a:spcPts val="0"/>
              </a:spcAft>
              <a:buSzPts val="1368"/>
              <a:buNone/>
            </a:pPr>
            <a:r>
              <a:t/>
            </a:r>
            <a:endParaRPr/>
          </a:p>
        </p:txBody>
      </p:sp>
      <p:sp>
        <p:nvSpPr>
          <p:cNvPr id="360" name="Google Shape;360;p2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61" name="Google Shape;361;p2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68" name="Google Shape;368;p2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Python in various way:</a:t>
            </a:r>
            <a:endParaRPr/>
          </a:p>
          <a:p>
            <a:pPr indent="-315468" lvl="0" marL="457200" rtl="0" algn="l">
              <a:lnSpc>
                <a:spcPct val="100000"/>
              </a:lnSpc>
              <a:spcBef>
                <a:spcPts val="600"/>
              </a:spcBef>
              <a:spcAft>
                <a:spcPts val="0"/>
              </a:spcAft>
              <a:buSzPts val="1368"/>
              <a:buChar char="●"/>
            </a:pPr>
            <a:r>
              <a:rPr lang="en-GB"/>
              <a:t> in many OS (macOS, Ubuntu, Fedora, etc) Python is installed by default</a:t>
            </a:r>
            <a:endParaRPr/>
          </a:p>
          <a:p>
            <a:pPr indent="-315468" lvl="0" marL="457200" rtl="0" algn="l">
              <a:lnSpc>
                <a:spcPct val="100000"/>
              </a:lnSpc>
              <a:spcBef>
                <a:spcPts val="0"/>
              </a:spcBef>
              <a:spcAft>
                <a:spcPts val="0"/>
              </a:spcAft>
              <a:buSzPts val="1368"/>
              <a:buChar char="●"/>
            </a:pPr>
            <a:r>
              <a:rPr lang="en-GB"/>
              <a:t> for Windows users, Python installer can be downloaded for free from the </a:t>
            </a:r>
            <a:r>
              <a:rPr lang="en-GB" u="sng">
                <a:solidFill>
                  <a:schemeClr val="hlink"/>
                </a:solidFill>
                <a:hlinkClick r:id="rId3"/>
              </a:rPr>
              <a:t>official site</a:t>
            </a:r>
            <a:r>
              <a:rPr lang="en-GB"/>
              <a:t> </a:t>
            </a:r>
            <a:endParaRPr/>
          </a:p>
          <a:p>
            <a:pPr indent="-315468" lvl="0" marL="457200" rtl="0" algn="l">
              <a:lnSpc>
                <a:spcPct val="100000"/>
              </a:lnSpc>
              <a:spcBef>
                <a:spcPts val="0"/>
              </a:spcBef>
              <a:spcAft>
                <a:spcPts val="0"/>
              </a:spcAft>
              <a:buSzPts val="1368"/>
              <a:buChar char="●"/>
            </a:pPr>
            <a:r>
              <a:rPr lang="en-GB"/>
              <a:t> we can use online editors, such as </a:t>
            </a:r>
            <a:r>
              <a:rPr lang="en-GB" u="sng">
                <a:solidFill>
                  <a:schemeClr val="hlink"/>
                </a:solidFill>
                <a:hlinkClick r:id="rId4"/>
              </a:rPr>
              <a:t>Jupyter</a:t>
            </a:r>
            <a:endParaRPr/>
          </a:p>
        </p:txBody>
      </p:sp>
      <p:sp>
        <p:nvSpPr>
          <p:cNvPr id="369" name="Google Shape;369;p2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70" name="Google Shape;370;p2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77" name="Google Shape;377;p2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Let’s write our first Python program: we desire to write in our terminal the “Hello, world!” sentence.</a:t>
            </a:r>
            <a:endParaRPr/>
          </a:p>
          <a:p>
            <a:pPr indent="0" lvl="0" marL="0" rtl="0" algn="l">
              <a:lnSpc>
                <a:spcPct val="100000"/>
              </a:lnSpc>
              <a:spcBef>
                <a:spcPts val="600"/>
              </a:spcBef>
              <a:spcAft>
                <a:spcPts val="0"/>
              </a:spcAft>
              <a:buSzPts val="1368"/>
              <a:buNone/>
            </a:pPr>
            <a:r>
              <a:rPr lang="en-GB"/>
              <a:t>To do so, we have to create a </a:t>
            </a:r>
            <a:r>
              <a:rPr b="1" lang="en-GB"/>
              <a:t>hello.py</a:t>
            </a:r>
            <a:r>
              <a:rPr lang="en-GB"/>
              <a:t> file, open it with a editor, write the following instruction and save.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Now, the file hello.py contains the instruction to print out the desired sentence, we have just to invoke the interpreter.</a:t>
            </a:r>
            <a:endParaRPr/>
          </a:p>
        </p:txBody>
      </p:sp>
      <p:sp>
        <p:nvSpPr>
          <p:cNvPr id="378" name="Google Shape;378;p2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379" name="Google Shape;379;p22"/>
          <p:cNvPicPr preferRelativeResize="0"/>
          <p:nvPr/>
        </p:nvPicPr>
        <p:blipFill>
          <a:blip r:embed="rId3">
            <a:alphaModFix/>
          </a:blip>
          <a:stretch>
            <a:fillRect/>
          </a:stretch>
        </p:blipFill>
        <p:spPr>
          <a:xfrm>
            <a:off x="2432925" y="4145875"/>
            <a:ext cx="4800600" cy="2876550"/>
          </a:xfrm>
          <a:prstGeom prst="rect">
            <a:avLst/>
          </a:prstGeom>
          <a:noFill/>
          <a:ln>
            <a:noFill/>
          </a:ln>
        </p:spPr>
      </p:pic>
      <p:sp>
        <p:nvSpPr>
          <p:cNvPr id="380" name="Google Shape;380;p2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87" name="Google Shape;387;p2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interpreter can be invoked inside a terminal.</a:t>
            </a:r>
            <a:endParaRPr/>
          </a:p>
          <a:p>
            <a:pPr indent="0" lvl="0" marL="0" rtl="0" algn="l">
              <a:lnSpc>
                <a:spcPct val="100000"/>
              </a:lnSpc>
              <a:spcBef>
                <a:spcPts val="600"/>
              </a:spcBef>
              <a:spcAft>
                <a:spcPts val="0"/>
              </a:spcAft>
              <a:buSzPts val="1368"/>
              <a:buNone/>
            </a:pPr>
            <a:r>
              <a:rPr lang="en-GB"/>
              <a:t>Once the terminal (PowerShell on Microsoft) is opened, we can run the interpreter as it follows: </a:t>
            </a:r>
            <a:endParaRPr/>
          </a:p>
          <a:p>
            <a:pPr indent="0" lvl="0" marL="0" rtl="0" algn="l">
              <a:lnSpc>
                <a:spcPct val="100000"/>
              </a:lnSpc>
              <a:spcBef>
                <a:spcPts val="600"/>
              </a:spcBef>
              <a:spcAft>
                <a:spcPts val="0"/>
              </a:spcAft>
              <a:buSzPts val="1368"/>
              <a:buNone/>
            </a:pPr>
            <a:r>
              <a:t/>
            </a:r>
            <a:endParaRPr/>
          </a:p>
          <a:p>
            <a:pPr indent="0" lvl="0" marL="2743200" rtl="0" algn="l">
              <a:lnSpc>
                <a:spcPct val="100000"/>
              </a:lnSpc>
              <a:spcBef>
                <a:spcPts val="600"/>
              </a:spcBef>
              <a:spcAft>
                <a:spcPts val="0"/>
              </a:spcAft>
              <a:buSzPts val="1368"/>
              <a:buNone/>
            </a:pPr>
            <a:r>
              <a:rPr i="1" lang="en-GB"/>
              <a:t>python3 hello.py </a:t>
            </a:r>
            <a:endParaRPr i="1"/>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At the end, we will obtain the desired outcome</a:t>
            </a:r>
            <a:endParaRPr/>
          </a:p>
        </p:txBody>
      </p:sp>
      <p:pic>
        <p:nvPicPr>
          <p:cNvPr id="388" name="Google Shape;388;p23"/>
          <p:cNvPicPr preferRelativeResize="0"/>
          <p:nvPr/>
        </p:nvPicPr>
        <p:blipFill rotWithShape="1">
          <a:blip r:embed="rId3">
            <a:alphaModFix/>
          </a:blip>
          <a:srcRect b="0" l="0" r="0" t="0"/>
          <a:stretch/>
        </p:blipFill>
        <p:spPr>
          <a:xfrm>
            <a:off x="635375" y="4954025"/>
            <a:ext cx="8229600" cy="466343"/>
          </a:xfrm>
          <a:prstGeom prst="rect">
            <a:avLst/>
          </a:prstGeom>
          <a:noFill/>
          <a:ln>
            <a:noFill/>
          </a:ln>
        </p:spPr>
      </p:pic>
      <p:sp>
        <p:nvSpPr>
          <p:cNvPr id="389" name="Google Shape;389;p2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90" name="Google Shape;390;p2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75a653c2fb_2_11"/>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Variables and Data types</a:t>
            </a:r>
            <a:endParaRPr>
              <a:solidFill>
                <a:schemeClr val="lt1"/>
              </a:solidFill>
            </a:endParaRPr>
          </a:p>
        </p:txBody>
      </p:sp>
      <p:sp>
        <p:nvSpPr>
          <p:cNvPr id="397" name="Google Shape;397;g75a653c2fb_2_11"/>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98" name="Google Shape;398;g75a653c2fb_2_11"/>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75a653c2fb_2_16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Variables</a:t>
            </a:r>
            <a:endParaRPr/>
          </a:p>
        </p:txBody>
      </p:sp>
      <p:sp>
        <p:nvSpPr>
          <p:cNvPr id="405" name="Google Shape;405;g75a653c2fb_2_16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Inside your programs you expect to read data, apply operations and transformations on them and finally return a results.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Programming languages offer you </a:t>
            </a:r>
            <a:r>
              <a:rPr b="1" lang="en-GB"/>
              <a:t>variables </a:t>
            </a:r>
            <a:r>
              <a:rPr lang="en-GB"/>
              <a:t>to store data, and operations on variables to change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general, creating a variable means allocating a portion of the RAM memory of your pc. When you do not need anymore such space, you (or eventually someone for you, e.g. the garbage collector) deallocate the variable, making the space available again.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06" name="Google Shape;406;g75a653c2fb_2_16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07" name="Google Shape;407;g75a653c2fb_2_16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75a653c2fb_2_3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Data type</a:t>
            </a:r>
            <a:endParaRPr/>
          </a:p>
        </p:txBody>
      </p:sp>
      <p:sp>
        <p:nvSpPr>
          <p:cNvPr id="414" name="Google Shape;414;g75a653c2fb_2_3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Python, variables have a data type depending on how we are going to use them in the program.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we expect to handle differently your name and the number of rooms in your house, since the former is related to text while the latter is a numerical entity.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many data types, including:</a:t>
            </a:r>
            <a:endParaRPr/>
          </a:p>
          <a:p>
            <a:pPr indent="-315468" lvl="0" marL="457200" rtl="0" algn="l">
              <a:lnSpc>
                <a:spcPct val="100000"/>
              </a:lnSpc>
              <a:spcBef>
                <a:spcPts val="600"/>
              </a:spcBef>
              <a:spcAft>
                <a:spcPts val="0"/>
              </a:spcAft>
              <a:buSzPts val="1368"/>
              <a:buChar char="●"/>
            </a:pPr>
            <a:r>
              <a:rPr lang="en-GB"/>
              <a:t>Numeric, so Integer, Float and Complex</a:t>
            </a:r>
            <a:endParaRPr/>
          </a:p>
          <a:p>
            <a:pPr indent="-315468" lvl="0" marL="457200" rtl="0" algn="l">
              <a:lnSpc>
                <a:spcPct val="100000"/>
              </a:lnSpc>
              <a:spcBef>
                <a:spcPts val="0"/>
              </a:spcBef>
              <a:spcAft>
                <a:spcPts val="0"/>
              </a:spcAft>
              <a:buSzPts val="1368"/>
              <a:buChar char="●"/>
            </a:pPr>
            <a:r>
              <a:rPr lang="en-GB"/>
              <a:t>Boolean</a:t>
            </a:r>
            <a:endParaRPr/>
          </a:p>
          <a:p>
            <a:pPr indent="-315468" lvl="0" marL="457200" rtl="0" algn="l">
              <a:lnSpc>
                <a:spcPct val="100000"/>
              </a:lnSpc>
              <a:spcBef>
                <a:spcPts val="0"/>
              </a:spcBef>
              <a:spcAft>
                <a:spcPts val="0"/>
              </a:spcAft>
              <a:buSzPts val="1368"/>
              <a:buChar char="●"/>
            </a:pPr>
            <a:r>
              <a:rPr lang="en-GB"/>
              <a:t>Sequence, so String, List, Tuple and Dictionary</a:t>
            </a:r>
            <a:endParaRPr/>
          </a:p>
          <a:p>
            <a:pPr indent="0" lvl="0" marL="0" rtl="0" algn="l">
              <a:lnSpc>
                <a:spcPct val="100000"/>
              </a:lnSpc>
              <a:spcBef>
                <a:spcPts val="600"/>
              </a:spcBef>
              <a:spcAft>
                <a:spcPts val="0"/>
              </a:spcAft>
              <a:buNone/>
            </a:pPr>
            <a:r>
              <a:t/>
            </a:r>
            <a:endParaRPr/>
          </a:p>
        </p:txBody>
      </p:sp>
      <p:sp>
        <p:nvSpPr>
          <p:cNvPr id="415" name="Google Shape;415;g75a653c2fb_2_3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16" name="Google Shape;416;g75a653c2fb_2_3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7a5c6fff3b_0_6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Empty variable</a:t>
            </a:r>
            <a:endParaRPr/>
          </a:p>
        </p:txBody>
      </p:sp>
      <p:sp>
        <p:nvSpPr>
          <p:cNvPr id="423" name="Google Shape;423;g7a5c6fff3b_0_6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value None to create a variable that currently has no value. It will be (possibly) modified </a:t>
            </a:r>
            <a:r>
              <a:rPr lang="en-GB"/>
              <a:t>later in the code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Maybe now we do not know the correct value for these variables, but we have already prepared them, so they can be used and changed later</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24" name="Google Shape;424;g7a5c6fff3b_0_6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25" name="Google Shape;425;g7a5c6fff3b_0_6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26" name="Google Shape;426;g7a5c6fff3b_0_65"/>
          <p:cNvPicPr preferRelativeResize="0"/>
          <p:nvPr/>
        </p:nvPicPr>
        <p:blipFill>
          <a:blip r:embed="rId3">
            <a:alphaModFix/>
          </a:blip>
          <a:stretch>
            <a:fillRect/>
          </a:stretch>
        </p:blipFill>
        <p:spPr>
          <a:xfrm>
            <a:off x="3036275" y="3033400"/>
            <a:ext cx="4800600" cy="287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g7a5c6fff3b_0_9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Comment</a:t>
            </a:r>
            <a:endParaRPr/>
          </a:p>
        </p:txBody>
      </p:sp>
      <p:sp>
        <p:nvSpPr>
          <p:cNvPr id="433" name="Google Shape;433;g7a5c6fff3b_0_9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want to add comments to our program. Comments may help us and other people when reading the code, and commented lines won’t be executed</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You can comment a line using </a:t>
            </a:r>
            <a:r>
              <a:rPr lang="en-GB">
                <a:solidFill>
                  <a:srgbClr val="3C78D8"/>
                </a:solidFill>
              </a:rPr>
              <a:t>#,</a:t>
            </a:r>
            <a:r>
              <a:rPr lang="en-GB"/>
              <a:t> and more lines opening and closing three times the single or the double quotes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b="1" lang="en-GB">
                <a:solidFill>
                  <a:srgbClr val="CC0000"/>
                </a:solidFill>
              </a:rPr>
              <a:t>NOTE</a:t>
            </a:r>
            <a:r>
              <a:rPr lang="en-GB"/>
              <a:t>: do not abuse of comments!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34" name="Google Shape;434;g7a5c6fff3b_0_9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35" name="Google Shape;435;g7a5c6fff3b_0_9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36" name="Google Shape;436;g7a5c6fff3b_0_95"/>
          <p:cNvPicPr preferRelativeResize="0"/>
          <p:nvPr/>
        </p:nvPicPr>
        <p:blipFill>
          <a:blip r:embed="rId3">
            <a:alphaModFix/>
          </a:blip>
          <a:stretch>
            <a:fillRect/>
          </a:stretch>
        </p:blipFill>
        <p:spPr>
          <a:xfrm>
            <a:off x="2507175" y="3680575"/>
            <a:ext cx="4800600" cy="287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75a653c2fb_2_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Integer</a:t>
            </a:r>
            <a:endParaRPr/>
          </a:p>
        </p:txBody>
      </p:sp>
      <p:sp>
        <p:nvSpPr>
          <p:cNvPr id="443" name="Google Shape;443;g75a653c2fb_2_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integer variables to represent elements of </a:t>
            </a:r>
            <a:r>
              <a:rPr lang="en-GB">
                <a:latin typeface="Corsiva"/>
                <a:ea typeface="Corsiva"/>
                <a:cs typeface="Corsiva"/>
                <a:sym typeface="Corsiva"/>
              </a:rPr>
              <a:t>Z</a:t>
            </a:r>
            <a:r>
              <a:rPr lang="en-GB"/>
              <a:t> set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the age of a person or the number of people in this room can be stored in integer variables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44" name="Google Shape;444;g75a653c2fb_2_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45" name="Google Shape;445;g75a653c2fb_2_98"/>
          <p:cNvPicPr preferRelativeResize="0"/>
          <p:nvPr/>
        </p:nvPicPr>
        <p:blipFill>
          <a:blip r:embed="rId3">
            <a:alphaModFix/>
          </a:blip>
          <a:stretch>
            <a:fillRect/>
          </a:stretch>
        </p:blipFill>
        <p:spPr>
          <a:xfrm>
            <a:off x="2645050" y="3717425"/>
            <a:ext cx="4800600" cy="2876550"/>
          </a:xfrm>
          <a:prstGeom prst="rect">
            <a:avLst/>
          </a:prstGeom>
          <a:noFill/>
          <a:ln>
            <a:noFill/>
          </a:ln>
        </p:spPr>
      </p:pic>
      <p:sp>
        <p:nvSpPr>
          <p:cNvPr id="446" name="Google Shape;446;g75a653c2fb_2_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What we will see today</a:t>
            </a:r>
            <a:endParaRPr>
              <a:latin typeface="Verdana"/>
              <a:ea typeface="Verdana"/>
              <a:cs typeface="Verdana"/>
              <a:sym typeface="Verdana"/>
            </a:endParaRPr>
          </a:p>
        </p:txBody>
      </p:sp>
      <p:sp>
        <p:nvSpPr>
          <p:cNvPr id="140" name="Google Shape;140;p3"/>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41" name="Google Shape;141;p3"/>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42" name="Google Shape;142;p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43" name="Google Shape;143;p3"/>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this lecture, you will be introduced to core concepts of programming languages, then we will look at Python. Finally, we will do some practice.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44" name="Google Shape;144;p3"/>
          <p:cNvPicPr preferRelativeResize="0"/>
          <p:nvPr/>
        </p:nvPicPr>
        <p:blipFill rotWithShape="1">
          <a:blip r:embed="rId4">
            <a:alphaModFix/>
          </a:blip>
          <a:srcRect b="0" l="0" r="0" t="0"/>
          <a:stretch/>
        </p:blipFill>
        <p:spPr>
          <a:xfrm>
            <a:off x="1720325" y="3745013"/>
            <a:ext cx="5724525" cy="1933575"/>
          </a:xfrm>
          <a:prstGeom prst="rect">
            <a:avLst/>
          </a:prstGeom>
          <a:noFill/>
          <a:ln>
            <a:noFill/>
          </a:ln>
        </p:spPr>
      </p:pic>
      <p:sp>
        <p:nvSpPr>
          <p:cNvPr id="145" name="Google Shape;145;p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75a653c2fb_2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Float</a:t>
            </a:r>
            <a:endParaRPr/>
          </a:p>
        </p:txBody>
      </p:sp>
      <p:sp>
        <p:nvSpPr>
          <p:cNvPr id="453" name="Google Shape;453;g75a653c2fb_2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float variables to approximate elements of </a:t>
            </a:r>
            <a:r>
              <a:rPr lang="en-GB">
                <a:latin typeface="Corsiva"/>
                <a:ea typeface="Corsiva"/>
                <a:cs typeface="Corsiva"/>
                <a:sym typeface="Corsiva"/>
              </a:rPr>
              <a:t>R</a:t>
            </a:r>
            <a:r>
              <a:rPr lang="en-GB"/>
              <a:t> set </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368"/>
              <a:buFont typeface="Arial"/>
              <a:buNone/>
            </a:pPr>
            <a:r>
              <a:rPr lang="en-GB"/>
              <a:t>The height in meter of a person or a payment in $ you made with your credit card are examples of float values</a:t>
            </a:r>
            <a:endParaRPr/>
          </a:p>
        </p:txBody>
      </p:sp>
      <p:sp>
        <p:nvSpPr>
          <p:cNvPr id="454" name="Google Shape;454;g75a653c2fb_2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55" name="Google Shape;455;g75a653c2fb_2_105"/>
          <p:cNvPicPr preferRelativeResize="0"/>
          <p:nvPr/>
        </p:nvPicPr>
        <p:blipFill>
          <a:blip r:embed="rId3">
            <a:alphaModFix/>
          </a:blip>
          <a:stretch>
            <a:fillRect/>
          </a:stretch>
        </p:blipFill>
        <p:spPr>
          <a:xfrm>
            <a:off x="2171750" y="3620950"/>
            <a:ext cx="4800600" cy="2876550"/>
          </a:xfrm>
          <a:prstGeom prst="rect">
            <a:avLst/>
          </a:prstGeom>
          <a:noFill/>
          <a:ln>
            <a:noFill/>
          </a:ln>
        </p:spPr>
      </p:pic>
      <p:sp>
        <p:nvSpPr>
          <p:cNvPr id="456" name="Google Shape;456;g75a653c2fb_2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g75a653c2fb_2_14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63" name="Google Shape;463;g75a653c2fb_2_14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integer and float variables we can perform mathematical operations, such as addition, subtraction, multiplication and division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64" name="Google Shape;464;g75a653c2fb_2_14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65" name="Google Shape;465;g75a653c2fb_2_14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66" name="Google Shape;466;g75a653c2fb_2_148"/>
          <p:cNvPicPr preferRelativeResize="0"/>
          <p:nvPr/>
        </p:nvPicPr>
        <p:blipFill>
          <a:blip r:embed="rId3">
            <a:alphaModFix/>
          </a:blip>
          <a:stretch>
            <a:fillRect/>
          </a:stretch>
        </p:blipFill>
        <p:spPr>
          <a:xfrm>
            <a:off x="714363" y="2908925"/>
            <a:ext cx="7972425" cy="2876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g7a5c6fff3b_0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73" name="Google Shape;473;g7a5c6fff3b_0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check equality with == and inequality with != .</a:t>
            </a:r>
            <a:endParaRPr/>
          </a:p>
          <a:p>
            <a:pPr indent="0" lvl="0" marL="0" rtl="0" algn="l">
              <a:lnSpc>
                <a:spcPct val="100000"/>
              </a:lnSpc>
              <a:spcBef>
                <a:spcPts val="600"/>
              </a:spcBef>
              <a:spcAft>
                <a:spcPts val="0"/>
              </a:spcAft>
              <a:buSzPts val="1368"/>
              <a:buNone/>
            </a:pPr>
            <a:r>
              <a:rPr lang="en-GB"/>
              <a:t>Moreover, we can force the order of operations 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74" name="Google Shape;474;g7a5c6fff3b_0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75" name="Google Shape;475;g7a5c6fff3b_0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76" name="Google Shape;476;g7a5c6fff3b_0_105"/>
          <p:cNvPicPr preferRelativeResize="0"/>
          <p:nvPr/>
        </p:nvPicPr>
        <p:blipFill>
          <a:blip r:embed="rId3">
            <a:alphaModFix/>
          </a:blip>
          <a:stretch>
            <a:fillRect/>
          </a:stretch>
        </p:blipFill>
        <p:spPr>
          <a:xfrm>
            <a:off x="171500" y="2857050"/>
            <a:ext cx="8801100" cy="2876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g75a653c2fb_2_3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Boolean</a:t>
            </a:r>
            <a:endParaRPr/>
          </a:p>
        </p:txBody>
      </p:sp>
      <p:sp>
        <p:nvSpPr>
          <p:cNvPr id="483" name="Google Shape;483;g75a653c2fb_2_3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boolean variables to store True or False values. For instance, if a payment has be done we can set a flag payment equals to True, while if a flight passenger hasn’t request to check-in yet, we can create a checked variable set to False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GB"/>
              <a:t>We can perform logical operation on booleans</a:t>
            </a:r>
            <a:endParaRPr/>
          </a:p>
        </p:txBody>
      </p:sp>
      <p:sp>
        <p:nvSpPr>
          <p:cNvPr id="484" name="Google Shape;484;g75a653c2fb_2_3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85" name="Google Shape;485;g75a653c2fb_2_313"/>
          <p:cNvPicPr preferRelativeResize="0"/>
          <p:nvPr/>
        </p:nvPicPr>
        <p:blipFill>
          <a:blip r:embed="rId3">
            <a:alphaModFix/>
          </a:blip>
          <a:stretch>
            <a:fillRect/>
          </a:stretch>
        </p:blipFill>
        <p:spPr>
          <a:xfrm>
            <a:off x="3014475" y="3139325"/>
            <a:ext cx="4800600" cy="2876550"/>
          </a:xfrm>
          <a:prstGeom prst="rect">
            <a:avLst/>
          </a:prstGeom>
          <a:noFill/>
          <a:ln>
            <a:noFill/>
          </a:ln>
        </p:spPr>
      </p:pic>
      <p:pic>
        <p:nvPicPr>
          <p:cNvPr id="486" name="Google Shape;486;g75a653c2fb_2_313"/>
          <p:cNvPicPr preferRelativeResize="0"/>
          <p:nvPr/>
        </p:nvPicPr>
        <p:blipFill>
          <a:blip r:embed="rId4">
            <a:alphaModFix/>
          </a:blip>
          <a:stretch>
            <a:fillRect/>
          </a:stretch>
        </p:blipFill>
        <p:spPr>
          <a:xfrm>
            <a:off x="1308913" y="4492650"/>
            <a:ext cx="7305675" cy="2876550"/>
          </a:xfrm>
          <a:prstGeom prst="rect">
            <a:avLst/>
          </a:prstGeom>
          <a:noFill/>
          <a:ln>
            <a:noFill/>
          </a:ln>
        </p:spPr>
      </p:pic>
      <p:sp>
        <p:nvSpPr>
          <p:cNvPr id="487" name="Google Shape;487;g75a653c2fb_2_3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g75a653c2fb_2_1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494" name="Google Shape;494;g75a653c2fb_2_1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string variables to store textual information.</a:t>
            </a:r>
            <a:endParaRPr/>
          </a:p>
          <a:p>
            <a:pPr indent="0" lvl="0" marL="0" rtl="0" algn="l">
              <a:lnSpc>
                <a:spcPct val="100000"/>
              </a:lnSpc>
              <a:spcBef>
                <a:spcPts val="600"/>
              </a:spcBef>
              <a:spcAft>
                <a:spcPts val="0"/>
              </a:spcAft>
              <a:buSzPts val="1368"/>
              <a:buNone/>
            </a:pPr>
            <a:r>
              <a:rPr lang="en-GB"/>
              <a:t>Your name and surname are examples of strings. In Python, we can create a string variable using single or double quote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Notice that we can create also empty string, just opening and closing the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95" name="Google Shape;495;g75a653c2fb_2_1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96" name="Google Shape;496;g75a653c2fb_2_112"/>
          <p:cNvPicPr preferRelativeResize="0"/>
          <p:nvPr/>
        </p:nvPicPr>
        <p:blipFill>
          <a:blip r:embed="rId3">
            <a:alphaModFix/>
          </a:blip>
          <a:stretch>
            <a:fillRect/>
          </a:stretch>
        </p:blipFill>
        <p:spPr>
          <a:xfrm>
            <a:off x="2683650" y="3246450"/>
            <a:ext cx="4800600" cy="2876550"/>
          </a:xfrm>
          <a:prstGeom prst="rect">
            <a:avLst/>
          </a:prstGeom>
          <a:noFill/>
          <a:ln>
            <a:noFill/>
          </a:ln>
        </p:spPr>
      </p:pic>
      <p:sp>
        <p:nvSpPr>
          <p:cNvPr id="497" name="Google Shape;497;g75a653c2fb_2_1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75a653c2fb_2_1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04" name="Google Shape;504;g75a653c2fb_2_1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think about strings as sequences of characters, and we are able to access these characters using </a:t>
            </a:r>
            <a:r>
              <a:rPr b="1" lang="en-GB"/>
              <a:t>index notation</a:t>
            </a:r>
            <a:r>
              <a:rPr lang="en-GB"/>
              <a:t>.</a:t>
            </a:r>
            <a:endParaRPr/>
          </a:p>
          <a:p>
            <a:pPr indent="0" lvl="0" marL="0" rtl="0" algn="l">
              <a:lnSpc>
                <a:spcPct val="100000"/>
              </a:lnSpc>
              <a:spcBef>
                <a:spcPts val="600"/>
              </a:spcBef>
              <a:spcAft>
                <a:spcPts val="0"/>
              </a:spcAft>
              <a:buSzPts val="1368"/>
              <a:buNone/>
            </a:pPr>
            <a:r>
              <a:rPr lang="en-GB"/>
              <a:t>Moreover, we can exploit methods of string to perform quite common operations (e.g., to replace some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spcBef>
                <a:spcPts val="600"/>
              </a:spcBef>
              <a:spcAft>
                <a:spcPts val="0"/>
              </a:spcAft>
              <a:buClr>
                <a:schemeClr val="dk1"/>
              </a:buClr>
              <a:buSzPts val="1368"/>
              <a:buFont typeface="Arial"/>
              <a:buNone/>
            </a:pPr>
            <a:r>
              <a:rPr b="1" lang="en-GB">
                <a:solidFill>
                  <a:srgbClr val="CC0000"/>
                </a:solidFill>
              </a:rPr>
              <a:t>Note</a:t>
            </a:r>
            <a:r>
              <a:rPr lang="en-GB"/>
              <a:t>: the index starts from 0, so first char is placed at index 0, the second at index 1 and so on.</a:t>
            </a:r>
            <a:endParaRPr/>
          </a:p>
        </p:txBody>
      </p:sp>
      <p:sp>
        <p:nvSpPr>
          <p:cNvPr id="505" name="Google Shape;505;g75a653c2fb_2_1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06" name="Google Shape;506;g75a653c2fb_2_119"/>
          <p:cNvPicPr preferRelativeResize="0"/>
          <p:nvPr/>
        </p:nvPicPr>
        <p:blipFill>
          <a:blip r:embed="rId3">
            <a:alphaModFix/>
          </a:blip>
          <a:stretch>
            <a:fillRect/>
          </a:stretch>
        </p:blipFill>
        <p:spPr>
          <a:xfrm>
            <a:off x="709613" y="3553225"/>
            <a:ext cx="7724775" cy="2876550"/>
          </a:xfrm>
          <a:prstGeom prst="rect">
            <a:avLst/>
          </a:prstGeom>
          <a:noFill/>
          <a:ln>
            <a:noFill/>
          </a:ln>
        </p:spPr>
      </p:pic>
      <p:sp>
        <p:nvSpPr>
          <p:cNvPr id="507" name="Google Shape;507;g75a653c2fb_2_1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g75a653c2fb_2_16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14" name="Google Shape;514;g75a653c2fb_2_16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or even more strings, we can merge them into a single, longer string using the + operator. This operation is called </a:t>
            </a:r>
            <a:r>
              <a:rPr b="1" lang="en-GB"/>
              <a:t>concatenation</a:t>
            </a:r>
            <a:r>
              <a:rPr lang="en-GB"/>
              <a:t> of strings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a:t>
            </a:r>
            <a:r>
              <a:rPr i="1" lang="en-GB"/>
              <a:t>full_name</a:t>
            </a:r>
            <a:r>
              <a:rPr lang="en-GB"/>
              <a:t> is a new string obtained concatenating name, surname and a single space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15" name="Google Shape;515;g75a653c2fb_2_16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16" name="Google Shape;516;g75a653c2fb_2_169"/>
          <p:cNvPicPr preferRelativeResize="0"/>
          <p:nvPr/>
        </p:nvPicPr>
        <p:blipFill>
          <a:blip r:embed="rId3">
            <a:alphaModFix/>
          </a:blip>
          <a:stretch>
            <a:fillRect/>
          </a:stretch>
        </p:blipFill>
        <p:spPr>
          <a:xfrm>
            <a:off x="2426425" y="2921425"/>
            <a:ext cx="4800600" cy="2876550"/>
          </a:xfrm>
          <a:prstGeom prst="rect">
            <a:avLst/>
          </a:prstGeom>
          <a:noFill/>
          <a:ln>
            <a:noFill/>
          </a:ln>
        </p:spPr>
      </p:pic>
      <p:sp>
        <p:nvSpPr>
          <p:cNvPr id="517" name="Google Shape;517;g75a653c2fb_2_16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g75a653c2fb_2_12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24" name="Google Shape;524;g75a653c2fb_2_12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Strings are immutable objects: it means that, once created, they cannot be modified. So, using </a:t>
            </a:r>
            <a:r>
              <a:rPr b="1" lang="en-GB"/>
              <a:t>index notation</a:t>
            </a:r>
            <a:r>
              <a:rPr lang="en-GB"/>
              <a:t> we are able to read elements but not to change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addiction, we cannot mix characters and integers or float</a:t>
            </a:r>
            <a:endParaRPr/>
          </a:p>
          <a:p>
            <a:pPr indent="0" lvl="0" marL="0" rtl="0" algn="l">
              <a:lnSpc>
                <a:spcPct val="100000"/>
              </a:lnSpc>
              <a:spcBef>
                <a:spcPts val="600"/>
              </a:spcBef>
              <a:spcAft>
                <a:spcPts val="0"/>
              </a:spcAft>
              <a:buSzPts val="1368"/>
              <a:buNone/>
            </a:pPr>
            <a:r>
              <a:rPr lang="en-GB"/>
              <a:t>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25" name="Google Shape;525;g75a653c2fb_2_12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26" name="Google Shape;526;g75a653c2fb_2_126"/>
          <p:cNvPicPr preferRelativeResize="0"/>
          <p:nvPr/>
        </p:nvPicPr>
        <p:blipFill>
          <a:blip r:embed="rId3">
            <a:alphaModFix/>
          </a:blip>
          <a:stretch>
            <a:fillRect/>
          </a:stretch>
        </p:blipFill>
        <p:spPr>
          <a:xfrm>
            <a:off x="-49000" y="4211064"/>
            <a:ext cx="9144000" cy="2526521"/>
          </a:xfrm>
          <a:prstGeom prst="rect">
            <a:avLst/>
          </a:prstGeom>
          <a:noFill/>
          <a:ln>
            <a:noFill/>
          </a:ln>
        </p:spPr>
      </p:pic>
      <p:sp>
        <p:nvSpPr>
          <p:cNvPr id="527" name="Google Shape;527;g75a653c2fb_2_12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7a5c6fff3b_0_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34" name="Google Shape;534;g7a5c6fff3b_0_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strings, we can check if they are equal or not using ==, and != to check the inequality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35" name="Google Shape;535;g7a5c6fff3b_0_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36" name="Google Shape;536;g7a5c6fff3b_0_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37" name="Google Shape;537;g7a5c6fff3b_0_13"/>
          <p:cNvPicPr preferRelativeResize="0"/>
          <p:nvPr/>
        </p:nvPicPr>
        <p:blipFill>
          <a:blip r:embed="rId3">
            <a:alphaModFix/>
          </a:blip>
          <a:stretch>
            <a:fillRect/>
          </a:stretch>
        </p:blipFill>
        <p:spPr>
          <a:xfrm>
            <a:off x="652450" y="2888175"/>
            <a:ext cx="7839075" cy="287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g7a5c6fff3b_0_8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44" name="Google Shape;544;g7a5c6fff3b_0_8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a:t>
            </a:r>
            <a:r>
              <a:rPr b="1" lang="en-GB"/>
              <a:t>len</a:t>
            </a:r>
            <a:r>
              <a:rPr lang="en-GB"/>
              <a:t> function returns the length of a string (i.e., its number of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45" name="Google Shape;545;g7a5c6fff3b_0_8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46" name="Google Shape;546;g7a5c6fff3b_0_8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47" name="Google Shape;547;g7a5c6fff3b_0_85"/>
          <p:cNvPicPr preferRelativeResize="0"/>
          <p:nvPr/>
        </p:nvPicPr>
        <p:blipFill>
          <a:blip r:embed="rId3">
            <a:alphaModFix/>
          </a:blip>
          <a:stretch>
            <a:fillRect/>
          </a:stretch>
        </p:blipFill>
        <p:spPr>
          <a:xfrm>
            <a:off x="2728725" y="3002325"/>
            <a:ext cx="4800600" cy="287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4"/>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Introduction to programming languages</a:t>
            </a:r>
            <a:endParaRPr>
              <a:solidFill>
                <a:schemeClr val="lt1"/>
              </a:solidFill>
            </a:endParaRPr>
          </a:p>
        </p:txBody>
      </p:sp>
      <p:sp>
        <p:nvSpPr>
          <p:cNvPr id="152" name="Google Shape;152;p4"/>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153" name="Google Shape;153;p4"/>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75a653c2fb_2_18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Print</a:t>
            </a:r>
            <a:endParaRPr/>
          </a:p>
        </p:txBody>
      </p:sp>
      <p:sp>
        <p:nvSpPr>
          <p:cNvPr id="554" name="Google Shape;554;g75a653c2fb_2_18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variable, we are able to print its value using the print function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have already seen the print function in the </a:t>
            </a:r>
            <a:r>
              <a:rPr i="1" lang="en-GB"/>
              <a:t>Hello, world!</a:t>
            </a:r>
            <a:r>
              <a:rPr lang="en-GB"/>
              <a:t> example.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55" name="Google Shape;555;g75a653c2fb_2_18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56" name="Google Shape;556;g75a653c2fb_2_180"/>
          <p:cNvPicPr preferRelativeResize="0"/>
          <p:nvPr/>
        </p:nvPicPr>
        <p:blipFill>
          <a:blip r:embed="rId3">
            <a:alphaModFix/>
          </a:blip>
          <a:stretch>
            <a:fillRect/>
          </a:stretch>
        </p:blipFill>
        <p:spPr>
          <a:xfrm>
            <a:off x="1116963" y="2566425"/>
            <a:ext cx="7286625" cy="2876550"/>
          </a:xfrm>
          <a:prstGeom prst="rect">
            <a:avLst/>
          </a:prstGeom>
          <a:noFill/>
          <a:ln>
            <a:noFill/>
          </a:ln>
        </p:spPr>
      </p:pic>
      <p:sp>
        <p:nvSpPr>
          <p:cNvPr id="557" name="Google Shape;557;g75a653c2fb_2_18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g75a653c2fb_2_14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64" name="Google Shape;564;g75a653c2fb_2_14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have to change the type of a variable.</a:t>
            </a:r>
            <a:endParaRPr/>
          </a:p>
          <a:p>
            <a:pPr indent="0" lvl="0" marL="0" rtl="0" algn="l">
              <a:lnSpc>
                <a:spcPct val="100000"/>
              </a:lnSpc>
              <a:spcBef>
                <a:spcPts val="600"/>
              </a:spcBef>
              <a:spcAft>
                <a:spcPts val="0"/>
              </a:spcAft>
              <a:buSzPts val="1368"/>
              <a:buNone/>
            </a:pPr>
            <a:r>
              <a:rPr lang="en-GB"/>
              <a:t>Suppose you have read data from an input form in a web page, but such value represents a payment. We have to </a:t>
            </a:r>
            <a:r>
              <a:rPr b="1" lang="en-GB"/>
              <a:t>cast</a:t>
            </a:r>
            <a:r>
              <a:rPr lang="en-GB"/>
              <a:t> the value from text to float.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Note</a:t>
            </a:r>
            <a:r>
              <a:rPr lang="en-GB"/>
              <a:t>: you might lose accuracy with casting!  </a:t>
            </a:r>
            <a:endParaRPr/>
          </a:p>
        </p:txBody>
      </p:sp>
      <p:sp>
        <p:nvSpPr>
          <p:cNvPr id="565" name="Google Shape;565;g75a653c2fb_2_14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66" name="Google Shape;566;g75a653c2fb_2_140"/>
          <p:cNvPicPr preferRelativeResize="0"/>
          <p:nvPr/>
        </p:nvPicPr>
        <p:blipFill>
          <a:blip r:embed="rId3">
            <a:alphaModFix/>
          </a:blip>
          <a:stretch>
            <a:fillRect/>
          </a:stretch>
        </p:blipFill>
        <p:spPr>
          <a:xfrm>
            <a:off x="1466900" y="3373950"/>
            <a:ext cx="6210300" cy="2876550"/>
          </a:xfrm>
          <a:prstGeom prst="rect">
            <a:avLst/>
          </a:prstGeom>
          <a:noFill/>
          <a:ln>
            <a:noFill/>
          </a:ln>
        </p:spPr>
      </p:pic>
      <p:sp>
        <p:nvSpPr>
          <p:cNvPr id="567" name="Google Shape;567;g75a653c2fb_2_14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g75a653c2fb_2_18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74" name="Google Shape;574;g75a653c2fb_2_18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 all casting transformations are allowed: for instance, string to float casting is granted if and only if the string contains only values that represent numbers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case of failure, Python will throw you an error message</a:t>
            </a:r>
            <a:endParaRPr/>
          </a:p>
          <a:p>
            <a:pPr indent="0" lvl="0" marL="0" rtl="0" algn="l">
              <a:lnSpc>
                <a:spcPct val="100000"/>
              </a:lnSpc>
              <a:spcBef>
                <a:spcPts val="600"/>
              </a:spcBef>
              <a:spcAft>
                <a:spcPts val="0"/>
              </a:spcAft>
              <a:buSzPts val="1368"/>
              <a:buNone/>
            </a:pPr>
            <a:r>
              <a:t/>
            </a:r>
            <a:endParaRPr/>
          </a:p>
        </p:txBody>
      </p:sp>
      <p:sp>
        <p:nvSpPr>
          <p:cNvPr id="575" name="Google Shape;575;g75a653c2fb_2_18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76" name="Google Shape;576;g75a653c2fb_2_189"/>
          <p:cNvPicPr preferRelativeResize="0"/>
          <p:nvPr/>
        </p:nvPicPr>
        <p:blipFill>
          <a:blip r:embed="rId3">
            <a:alphaModFix/>
          </a:blip>
          <a:stretch>
            <a:fillRect/>
          </a:stretch>
        </p:blipFill>
        <p:spPr>
          <a:xfrm>
            <a:off x="-39200" y="3233054"/>
            <a:ext cx="9143999" cy="2063892"/>
          </a:xfrm>
          <a:prstGeom prst="rect">
            <a:avLst/>
          </a:prstGeom>
          <a:noFill/>
          <a:ln>
            <a:noFill/>
          </a:ln>
        </p:spPr>
      </p:pic>
      <p:sp>
        <p:nvSpPr>
          <p:cNvPr id="577" name="Google Shape;577;g75a653c2fb_2_18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g75a653c2fb_2_13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Format</a:t>
            </a:r>
            <a:endParaRPr/>
          </a:p>
        </p:txBody>
      </p:sp>
      <p:sp>
        <p:nvSpPr>
          <p:cNvPr id="584" name="Google Shape;584;g75a653c2fb_2_13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improve the </a:t>
            </a:r>
            <a:r>
              <a:rPr lang="en-GB"/>
              <a:t>readability of our strings while printing, we may want to format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even format numbers in strings: a placeholder with f will contain a number, and we are able to set both the number of digits (6) and decimals (4)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 info </a:t>
            </a:r>
            <a:r>
              <a:rPr lang="en-GB" u="sng">
                <a:solidFill>
                  <a:schemeClr val="hlink"/>
                </a:solidFill>
                <a:hlinkClick r:id="rId3"/>
              </a:rPr>
              <a:t>here</a:t>
            </a:r>
            <a:endParaRPr/>
          </a:p>
        </p:txBody>
      </p:sp>
      <p:sp>
        <p:nvSpPr>
          <p:cNvPr id="585" name="Google Shape;585;g75a653c2fb_2_13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86" name="Google Shape;586;g75a653c2fb_2_133"/>
          <p:cNvPicPr preferRelativeResize="0"/>
          <p:nvPr/>
        </p:nvPicPr>
        <p:blipFill>
          <a:blip r:embed="rId4">
            <a:alphaModFix/>
          </a:blip>
          <a:stretch>
            <a:fillRect/>
          </a:stretch>
        </p:blipFill>
        <p:spPr>
          <a:xfrm>
            <a:off x="-89750" y="2836513"/>
            <a:ext cx="9144001" cy="1796674"/>
          </a:xfrm>
          <a:prstGeom prst="rect">
            <a:avLst/>
          </a:prstGeom>
          <a:noFill/>
          <a:ln>
            <a:noFill/>
          </a:ln>
        </p:spPr>
      </p:pic>
      <p:sp>
        <p:nvSpPr>
          <p:cNvPr id="587" name="Google Shape;587;g75a653c2fb_2_13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g75a653c2fb_2_1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Collections</a:t>
            </a:r>
            <a:endParaRPr/>
          </a:p>
        </p:txBody>
      </p:sp>
      <p:sp>
        <p:nvSpPr>
          <p:cNvPr id="594" name="Google Shape;594;g75a653c2fb_2_1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 far, we have used variables able to store a single value, with Strings as only exception, since they contain a sequence of characters.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However, in many practical situations we desire to store together many values: for instance, collect all the credit card payments each person in this room did last month. </a:t>
            </a:r>
            <a:endParaRPr/>
          </a:p>
          <a:p>
            <a:pPr indent="0" lvl="0" marL="0" rtl="0" algn="l">
              <a:lnSpc>
                <a:spcPct val="100000"/>
              </a:lnSpc>
              <a:spcBef>
                <a:spcPts val="600"/>
              </a:spcBef>
              <a:spcAft>
                <a:spcPts val="0"/>
              </a:spcAft>
              <a:buSzPts val="1368"/>
              <a:buNone/>
            </a:pPr>
            <a:r>
              <a:rPr lang="en-GB"/>
              <a:t>It is preferable to group values, in order to look in a single place when we have to read/modify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various data structures for this purpose, such as Tuples, Lists and Dictionaries</a:t>
            </a:r>
            <a:endParaRPr/>
          </a:p>
        </p:txBody>
      </p:sp>
      <p:sp>
        <p:nvSpPr>
          <p:cNvPr id="595" name="Google Shape;595;g75a653c2fb_2_1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96" name="Google Shape;596;g75a653c2fb_2_1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75a653c2fb_2_2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Tuple</a:t>
            </a:r>
            <a:endParaRPr/>
          </a:p>
        </p:txBody>
      </p:sp>
      <p:sp>
        <p:nvSpPr>
          <p:cNvPr id="603" name="Google Shape;603;g75a653c2fb_2_2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 tuple is an </a:t>
            </a:r>
            <a:r>
              <a:rPr lang="en-GB" u="sng"/>
              <a:t>immutable</a:t>
            </a:r>
            <a:r>
              <a:rPr lang="en-GB"/>
              <a:t> list of values, comma separated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Using index notation we access to elements of the tuple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However, we can’t modify the elements</a:t>
            </a:r>
            <a:endParaRPr/>
          </a:p>
        </p:txBody>
      </p:sp>
      <p:sp>
        <p:nvSpPr>
          <p:cNvPr id="604" name="Google Shape;604;g75a653c2fb_2_2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05" name="Google Shape;605;g75a653c2fb_2_205"/>
          <p:cNvPicPr preferRelativeResize="0"/>
          <p:nvPr/>
        </p:nvPicPr>
        <p:blipFill>
          <a:blip r:embed="rId3">
            <a:alphaModFix/>
          </a:blip>
          <a:stretch>
            <a:fillRect/>
          </a:stretch>
        </p:blipFill>
        <p:spPr>
          <a:xfrm>
            <a:off x="-73725" y="1863904"/>
            <a:ext cx="9144000" cy="2087293"/>
          </a:xfrm>
          <a:prstGeom prst="rect">
            <a:avLst/>
          </a:prstGeom>
          <a:noFill/>
          <a:ln>
            <a:noFill/>
          </a:ln>
        </p:spPr>
      </p:pic>
      <p:pic>
        <p:nvPicPr>
          <p:cNvPr id="606" name="Google Shape;606;g75a653c2fb_2_205"/>
          <p:cNvPicPr preferRelativeResize="0"/>
          <p:nvPr/>
        </p:nvPicPr>
        <p:blipFill>
          <a:blip r:embed="rId4">
            <a:alphaModFix/>
          </a:blip>
          <a:stretch>
            <a:fillRect/>
          </a:stretch>
        </p:blipFill>
        <p:spPr>
          <a:xfrm>
            <a:off x="-73725" y="3302604"/>
            <a:ext cx="9143999" cy="2707341"/>
          </a:xfrm>
          <a:prstGeom prst="rect">
            <a:avLst/>
          </a:prstGeom>
          <a:noFill/>
          <a:ln>
            <a:noFill/>
          </a:ln>
        </p:spPr>
      </p:pic>
      <p:pic>
        <p:nvPicPr>
          <p:cNvPr id="607" name="Google Shape;607;g75a653c2fb_2_205"/>
          <p:cNvPicPr preferRelativeResize="0"/>
          <p:nvPr/>
        </p:nvPicPr>
        <p:blipFill>
          <a:blip r:embed="rId5">
            <a:alphaModFix/>
          </a:blip>
          <a:stretch>
            <a:fillRect/>
          </a:stretch>
        </p:blipFill>
        <p:spPr>
          <a:xfrm>
            <a:off x="-115875" y="5294614"/>
            <a:ext cx="9143999" cy="2135721"/>
          </a:xfrm>
          <a:prstGeom prst="rect">
            <a:avLst/>
          </a:prstGeom>
          <a:noFill/>
          <a:ln>
            <a:noFill/>
          </a:ln>
        </p:spPr>
      </p:pic>
      <p:sp>
        <p:nvSpPr>
          <p:cNvPr id="608" name="Google Shape;608;g75a653c2fb_2_2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75a653c2fb_2_24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15" name="Google Shape;615;g75a653c2fb_2_24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the previous example we saw also how to get more than a single element from tuple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notation [</a:t>
            </a:r>
            <a:r>
              <a:rPr lang="en-GB">
                <a:solidFill>
                  <a:srgbClr val="6AA84F"/>
                </a:solidFill>
              </a:rPr>
              <a:t>start</a:t>
            </a:r>
            <a:r>
              <a:rPr lang="en-GB"/>
              <a:t> : </a:t>
            </a:r>
            <a:r>
              <a:rPr lang="en-GB">
                <a:solidFill>
                  <a:srgbClr val="E69138"/>
                </a:solidFill>
              </a:rPr>
              <a:t>stop</a:t>
            </a:r>
            <a:r>
              <a:rPr lang="en-GB"/>
              <a:t>] is called slice notation in Python, since it allows to extract a slice of data from our data structure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outcome slice contains all elements starting from </a:t>
            </a:r>
            <a:r>
              <a:rPr lang="en-GB">
                <a:solidFill>
                  <a:srgbClr val="6AA84F"/>
                </a:solidFill>
              </a:rPr>
              <a:t>start</a:t>
            </a:r>
            <a:r>
              <a:rPr lang="en-GB"/>
              <a:t> index until </a:t>
            </a:r>
            <a:r>
              <a:rPr lang="en-GB">
                <a:solidFill>
                  <a:srgbClr val="E69138"/>
                </a:solidFill>
              </a:rPr>
              <a:t>stop</a:t>
            </a:r>
            <a:r>
              <a:rPr lang="en-GB"/>
              <a:t>-1 index (i.e., element at stop index is not included)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16" name="Google Shape;616;g75a653c2fb_2_24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17" name="Google Shape;617;g75a653c2fb_2_241"/>
          <p:cNvPicPr preferRelativeResize="0"/>
          <p:nvPr/>
        </p:nvPicPr>
        <p:blipFill>
          <a:blip r:embed="rId3">
            <a:alphaModFix/>
          </a:blip>
          <a:stretch>
            <a:fillRect/>
          </a:stretch>
        </p:blipFill>
        <p:spPr>
          <a:xfrm>
            <a:off x="-147450" y="2436687"/>
            <a:ext cx="9144001" cy="2699402"/>
          </a:xfrm>
          <a:prstGeom prst="rect">
            <a:avLst/>
          </a:prstGeom>
          <a:noFill/>
          <a:ln>
            <a:noFill/>
          </a:ln>
        </p:spPr>
      </p:pic>
      <p:sp>
        <p:nvSpPr>
          <p:cNvPr id="618" name="Google Shape;618;g75a653c2fb_2_24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g7a5c6fff3b_0_4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25" name="Google Shape;625;g7a5c6fff3b_0_4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Slice notation in valid for all sequences (i.e., also for strings).</a:t>
            </a:r>
            <a:endParaRPr/>
          </a:p>
          <a:p>
            <a:pPr indent="0" lvl="0" marL="0" rtl="0" algn="l">
              <a:lnSpc>
                <a:spcPct val="100000"/>
              </a:lnSpc>
              <a:spcBef>
                <a:spcPts val="600"/>
              </a:spcBef>
              <a:spcAft>
                <a:spcPts val="0"/>
              </a:spcAft>
              <a:buSzPts val="1368"/>
              <a:buNone/>
            </a:pPr>
            <a:r>
              <a:rPr lang="en-GB"/>
              <a:t>We can also use negative index:</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we are considering start as 1, while stop as length of the sequence - 1 (i.e., 5-1=4). In other words, we are taking all the elements at indexes 1,2,3.</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26" name="Google Shape;626;g7a5c6fff3b_0_4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27" name="Google Shape;627;g7a5c6fff3b_0_4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28" name="Google Shape;628;g7a5c6fff3b_0_44"/>
          <p:cNvPicPr preferRelativeResize="0"/>
          <p:nvPr/>
        </p:nvPicPr>
        <p:blipFill>
          <a:blip r:embed="rId3">
            <a:alphaModFix/>
          </a:blip>
          <a:stretch>
            <a:fillRect/>
          </a:stretch>
        </p:blipFill>
        <p:spPr>
          <a:xfrm>
            <a:off x="-193675" y="2935249"/>
            <a:ext cx="9144001" cy="26994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g7a5c6fff3b_0_5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35" name="Google Shape;635;g7a5c6fff3b_0_5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Actually, the full notation is</a:t>
            </a:r>
            <a:r>
              <a:rPr lang="en-GB"/>
              <a:t> [</a:t>
            </a:r>
            <a:r>
              <a:rPr lang="en-GB">
                <a:solidFill>
                  <a:srgbClr val="6AA84F"/>
                </a:solidFill>
              </a:rPr>
              <a:t>start</a:t>
            </a:r>
            <a:r>
              <a:rPr lang="en-GB"/>
              <a:t> : </a:t>
            </a:r>
            <a:r>
              <a:rPr lang="en-GB">
                <a:solidFill>
                  <a:srgbClr val="E69138"/>
                </a:solidFill>
              </a:rPr>
              <a:t>stop</a:t>
            </a:r>
            <a:r>
              <a:rPr lang="en-GB">
                <a:solidFill>
                  <a:srgbClr val="000000"/>
                </a:solidFill>
              </a:rPr>
              <a:t>: </a:t>
            </a:r>
            <a:r>
              <a:rPr lang="en-GB">
                <a:solidFill>
                  <a:srgbClr val="9900FF"/>
                </a:solidFill>
              </a:rPr>
              <a:t>step</a:t>
            </a:r>
            <a:r>
              <a:rPr lang="en-GB"/>
              <a:t>], with 1 as default value for </a:t>
            </a:r>
            <a:r>
              <a:rPr lang="en-GB">
                <a:solidFill>
                  <a:srgbClr val="9900FF"/>
                </a:solidFill>
              </a:rPr>
              <a:t>step</a:t>
            </a:r>
            <a:endParaRPr sz="700">
              <a:solidFill>
                <a:srgbClr val="9900F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the step to change the distance between two consecutive values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Moreover, using step=-1 we can obtain the reversed collection:</a:t>
            </a:r>
            <a:endParaRPr/>
          </a:p>
        </p:txBody>
      </p:sp>
      <p:sp>
        <p:nvSpPr>
          <p:cNvPr id="636" name="Google Shape;636;g7a5c6fff3b_0_5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37" name="Google Shape;637;g7a5c6fff3b_0_5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38" name="Google Shape;638;g7a5c6fff3b_0_54"/>
          <p:cNvPicPr preferRelativeResize="0"/>
          <p:nvPr/>
        </p:nvPicPr>
        <p:blipFill>
          <a:blip r:embed="rId3">
            <a:alphaModFix/>
          </a:blip>
          <a:stretch>
            <a:fillRect/>
          </a:stretch>
        </p:blipFill>
        <p:spPr>
          <a:xfrm>
            <a:off x="62250" y="3645575"/>
            <a:ext cx="8896350" cy="2876550"/>
          </a:xfrm>
          <a:prstGeom prst="rect">
            <a:avLst/>
          </a:prstGeom>
          <a:noFill/>
          <a:ln>
            <a:noFill/>
          </a:ln>
        </p:spPr>
      </p:pic>
      <p:pic>
        <p:nvPicPr>
          <p:cNvPr id="639" name="Google Shape;639;g7a5c6fff3b_0_54"/>
          <p:cNvPicPr preferRelativeResize="0"/>
          <p:nvPr/>
        </p:nvPicPr>
        <p:blipFill>
          <a:blip r:embed="rId4">
            <a:alphaModFix/>
          </a:blip>
          <a:stretch>
            <a:fillRect/>
          </a:stretch>
        </p:blipFill>
        <p:spPr>
          <a:xfrm>
            <a:off x="-61575" y="5502435"/>
            <a:ext cx="9144000" cy="21624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g75a653c2fb_2_2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46" name="Google Shape;646;g75a653c2fb_2_2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If you plan to change your data frequently, a better data structure is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As for tuples, we get elements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47" name="Google Shape;647;g75a653c2fb_2_2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48" name="Google Shape;648;g75a653c2fb_2_212"/>
          <p:cNvPicPr preferRelativeResize="0"/>
          <p:nvPr/>
        </p:nvPicPr>
        <p:blipFill rotWithShape="1">
          <a:blip r:embed="rId3">
            <a:alphaModFix/>
          </a:blip>
          <a:srcRect b="3489" l="0" r="0" t="-3489"/>
          <a:stretch/>
        </p:blipFill>
        <p:spPr>
          <a:xfrm>
            <a:off x="-73725" y="2457764"/>
            <a:ext cx="9144000" cy="2184722"/>
          </a:xfrm>
          <a:prstGeom prst="rect">
            <a:avLst/>
          </a:prstGeom>
          <a:noFill/>
          <a:ln>
            <a:noFill/>
          </a:ln>
        </p:spPr>
      </p:pic>
      <p:pic>
        <p:nvPicPr>
          <p:cNvPr id="649" name="Google Shape;649;g75a653c2fb_2_212"/>
          <p:cNvPicPr preferRelativeResize="0"/>
          <p:nvPr/>
        </p:nvPicPr>
        <p:blipFill>
          <a:blip r:embed="rId4">
            <a:alphaModFix/>
          </a:blip>
          <a:stretch>
            <a:fillRect/>
          </a:stretch>
        </p:blipFill>
        <p:spPr>
          <a:xfrm>
            <a:off x="-73725" y="4570354"/>
            <a:ext cx="9144001" cy="2742292"/>
          </a:xfrm>
          <a:prstGeom prst="rect">
            <a:avLst/>
          </a:prstGeom>
          <a:noFill/>
          <a:ln>
            <a:noFill/>
          </a:ln>
        </p:spPr>
      </p:pic>
      <p:sp>
        <p:nvSpPr>
          <p:cNvPr id="650" name="Google Shape;650;g75a653c2fb_2_2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60" name="Google Shape;160;p5"/>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61" name="Google Shape;161;p5"/>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62" name="Google Shape;162;p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63" name="Google Shape;163;p5"/>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Electronic devices are everywhere: smartphones, tablets, personal computers and sensors are just some examples of tools we use in our day life.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They are able to solve complex tasks </a:t>
            </a:r>
            <a:r>
              <a:rPr b="0" i="0" lang="en-GB" sz="2400" u="sng" cap="none" strike="noStrike">
                <a:solidFill>
                  <a:srgbClr val="000000"/>
                </a:solidFill>
                <a:latin typeface="Gill Sans"/>
                <a:ea typeface="Gill Sans"/>
                <a:cs typeface="Gill Sans"/>
                <a:sym typeface="Gill Sans"/>
              </a:rPr>
              <a:t>quickly</a:t>
            </a:r>
            <a:r>
              <a:rPr b="0" i="0" lang="en-GB" sz="2400" u="none" cap="none" strike="noStrike">
                <a:solidFill>
                  <a:srgbClr val="000000"/>
                </a:solidFill>
                <a:latin typeface="Gill Sans"/>
                <a:ea typeface="Gill Sans"/>
                <a:cs typeface="Gill Sans"/>
                <a:sym typeface="Gill Sans"/>
              </a:rPr>
              <a:t>, </a:t>
            </a:r>
            <a:r>
              <a:rPr b="0" i="0" lang="en-GB" sz="2400" u="sng" cap="none" strike="noStrike">
                <a:solidFill>
                  <a:srgbClr val="000000"/>
                </a:solidFill>
                <a:latin typeface="Gill Sans"/>
                <a:ea typeface="Gill Sans"/>
                <a:cs typeface="Gill Sans"/>
                <a:sym typeface="Gill Sans"/>
              </a:rPr>
              <a:t>automatically</a:t>
            </a:r>
            <a:r>
              <a:rPr b="0" i="0" lang="en-GB" sz="2400" u="none" cap="none" strike="noStrike">
                <a:solidFill>
                  <a:srgbClr val="000000"/>
                </a:solidFill>
                <a:latin typeface="Gill Sans"/>
                <a:ea typeface="Gill Sans"/>
                <a:cs typeface="Gill Sans"/>
                <a:sym typeface="Gill Sans"/>
              </a:rPr>
              <a:t>, with </a:t>
            </a:r>
            <a:r>
              <a:rPr b="0" i="0" lang="en-GB" sz="2400" u="sng" cap="none" strike="noStrike">
                <a:solidFill>
                  <a:srgbClr val="000000"/>
                </a:solidFill>
                <a:latin typeface="Gill Sans"/>
                <a:ea typeface="Gill Sans"/>
                <a:cs typeface="Gill Sans"/>
                <a:sym typeface="Gill Sans"/>
              </a:rPr>
              <a:t>less errors</a:t>
            </a:r>
            <a:r>
              <a:rPr b="0" i="0" lang="en-GB" sz="2400" cap="none" strike="noStrike">
                <a:solidFill>
                  <a:srgbClr val="000000"/>
                </a:solidFill>
                <a:latin typeface="Gill Sans"/>
                <a:ea typeface="Gill Sans"/>
                <a:cs typeface="Gill Sans"/>
                <a:sym typeface="Gill Sans"/>
              </a:rPr>
              <a:t>.</a:t>
            </a:r>
            <a:endParaRPr b="0" i="0" sz="2400"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For instance, consider you have to check a long document: it would be time-consuming and probably you will make some errors (due to distractions, tiredness etc). Let a pc do it for us!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164" name="Google Shape;164;p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75a653c2fb_2_2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57" name="Google Shape;657;g75a653c2fb_2_2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Differently from tuples, we are able to modify elements of lists using </a:t>
            </a:r>
            <a:r>
              <a:rPr b="1" lang="en-GB"/>
              <a:t>index notation</a:t>
            </a:r>
            <a:r>
              <a:rPr lang="en-GB"/>
              <a:t> or exploiting methods of lists (e.g., </a:t>
            </a:r>
            <a:r>
              <a:rPr b="1" lang="en-GB"/>
              <a:t>append</a:t>
            </a:r>
            <a:r>
              <a:rPr lang="en-GB"/>
              <a:t> and </a:t>
            </a:r>
            <a:r>
              <a:rPr b="1" lang="en-GB"/>
              <a:t>insert</a:t>
            </a:r>
            <a:r>
              <a:rPr lang="en-GB"/>
              <a: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58" name="Google Shape;658;g75a653c2fb_2_2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59" name="Google Shape;659;g75a653c2fb_2_231"/>
          <p:cNvPicPr preferRelativeResize="0"/>
          <p:nvPr/>
        </p:nvPicPr>
        <p:blipFill>
          <a:blip r:embed="rId3">
            <a:alphaModFix/>
          </a:blip>
          <a:stretch>
            <a:fillRect/>
          </a:stretch>
        </p:blipFill>
        <p:spPr>
          <a:xfrm>
            <a:off x="-62250" y="3051115"/>
            <a:ext cx="9144000" cy="2494569"/>
          </a:xfrm>
          <a:prstGeom prst="rect">
            <a:avLst/>
          </a:prstGeom>
          <a:noFill/>
          <a:ln>
            <a:noFill/>
          </a:ln>
        </p:spPr>
      </p:pic>
      <p:sp>
        <p:nvSpPr>
          <p:cNvPr id="660" name="Google Shape;660;g75a653c2fb_2_2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g75a653c2fb_2_2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67" name="Google Shape;667;g75a653c2fb_2_2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Dictionaries allow to store key-value couples. For </a:t>
            </a:r>
            <a:r>
              <a:rPr lang="en-GB"/>
              <a:t>instance</a:t>
            </a:r>
            <a:r>
              <a:rPr lang="en-GB"/>
              <a:t>, we can use this data structure to save all the information about a person, e.g. its name and age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also create a dict using inline notation</a:t>
            </a:r>
            <a:endParaRPr/>
          </a:p>
        </p:txBody>
      </p:sp>
      <p:sp>
        <p:nvSpPr>
          <p:cNvPr id="668" name="Google Shape;668;g75a653c2fb_2_2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69" name="Google Shape;669;g75a653c2fb_2_219"/>
          <p:cNvPicPr preferRelativeResize="0"/>
          <p:nvPr/>
        </p:nvPicPr>
        <p:blipFill>
          <a:blip r:embed="rId3">
            <a:alphaModFix/>
          </a:blip>
          <a:stretch>
            <a:fillRect/>
          </a:stretch>
        </p:blipFill>
        <p:spPr>
          <a:xfrm>
            <a:off x="2171700" y="2754475"/>
            <a:ext cx="4800600" cy="2876550"/>
          </a:xfrm>
          <a:prstGeom prst="rect">
            <a:avLst/>
          </a:prstGeom>
          <a:noFill/>
          <a:ln>
            <a:noFill/>
          </a:ln>
        </p:spPr>
      </p:pic>
      <p:pic>
        <p:nvPicPr>
          <p:cNvPr id="670" name="Google Shape;670;g75a653c2fb_2_219"/>
          <p:cNvPicPr preferRelativeResize="0"/>
          <p:nvPr/>
        </p:nvPicPr>
        <p:blipFill>
          <a:blip r:embed="rId4">
            <a:alphaModFix/>
          </a:blip>
          <a:stretch>
            <a:fillRect/>
          </a:stretch>
        </p:blipFill>
        <p:spPr>
          <a:xfrm>
            <a:off x="2614100" y="4682275"/>
            <a:ext cx="4800600" cy="2876550"/>
          </a:xfrm>
          <a:prstGeom prst="rect">
            <a:avLst/>
          </a:prstGeom>
          <a:noFill/>
          <a:ln>
            <a:noFill/>
          </a:ln>
        </p:spPr>
      </p:pic>
      <p:sp>
        <p:nvSpPr>
          <p:cNvPr id="671" name="Google Shape;671;g75a653c2fb_2_2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g75a653c2fb_2_2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78" name="Google Shape;678;g75a653c2fb_2_2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retrieve an element of the dictionary </a:t>
            </a:r>
            <a:r>
              <a:rPr lang="en-GB"/>
              <a:t>through</a:t>
            </a:r>
            <a:r>
              <a:rPr lang="en-GB"/>
              <a:t> its key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If the key doesn’t exist, </a:t>
            </a:r>
            <a:r>
              <a:rPr lang="en-GB">
                <a:solidFill>
                  <a:srgbClr val="000000"/>
                </a:solidFill>
              </a:rPr>
              <a:t>Error</a:t>
            </a:r>
            <a:r>
              <a:rPr lang="en-GB"/>
              <a:t> will be displayed</a:t>
            </a:r>
            <a:endParaRPr/>
          </a:p>
        </p:txBody>
      </p:sp>
      <p:sp>
        <p:nvSpPr>
          <p:cNvPr id="679" name="Google Shape;679;g75a653c2fb_2_2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80" name="Google Shape;680;g75a653c2fb_2_257"/>
          <p:cNvPicPr preferRelativeResize="0"/>
          <p:nvPr/>
        </p:nvPicPr>
        <p:blipFill>
          <a:blip r:embed="rId3">
            <a:alphaModFix/>
          </a:blip>
          <a:stretch>
            <a:fillRect/>
          </a:stretch>
        </p:blipFill>
        <p:spPr>
          <a:xfrm>
            <a:off x="2287575" y="2296575"/>
            <a:ext cx="4800600" cy="2876550"/>
          </a:xfrm>
          <a:prstGeom prst="rect">
            <a:avLst/>
          </a:prstGeom>
          <a:noFill/>
          <a:ln>
            <a:noFill/>
          </a:ln>
        </p:spPr>
      </p:pic>
      <p:pic>
        <p:nvPicPr>
          <p:cNvPr id="681" name="Google Shape;681;g75a653c2fb_2_257"/>
          <p:cNvPicPr preferRelativeResize="0"/>
          <p:nvPr/>
        </p:nvPicPr>
        <p:blipFill>
          <a:blip r:embed="rId4">
            <a:alphaModFix/>
          </a:blip>
          <a:stretch>
            <a:fillRect/>
          </a:stretch>
        </p:blipFill>
        <p:spPr>
          <a:xfrm>
            <a:off x="1938650" y="5419725"/>
            <a:ext cx="5372100" cy="2876550"/>
          </a:xfrm>
          <a:prstGeom prst="rect">
            <a:avLst/>
          </a:prstGeom>
          <a:noFill/>
          <a:ln>
            <a:noFill/>
          </a:ln>
        </p:spPr>
      </p:pic>
      <p:sp>
        <p:nvSpPr>
          <p:cNvPr id="682" name="Google Shape;682;g75a653c2fb_2_2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g7a5c6fff3b_0_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89" name="Google Shape;689;g7a5c6fff3b_0_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dict, you can add new value just adding the </a:t>
            </a:r>
            <a:r>
              <a:rPr lang="en-GB"/>
              <a:t>correspondent</a:t>
            </a:r>
            <a:r>
              <a:rPr lang="en-GB"/>
              <a:t> key. </a:t>
            </a:r>
            <a:endParaRPr/>
          </a:p>
          <a:p>
            <a:pPr indent="0" lvl="0" marL="0" rtl="0" algn="l">
              <a:lnSpc>
                <a:spcPct val="100000"/>
              </a:lnSpc>
              <a:spcBef>
                <a:spcPts val="600"/>
              </a:spcBef>
              <a:spcAft>
                <a:spcPts val="0"/>
              </a:spcAft>
              <a:buSzPts val="1368"/>
              <a:buNone/>
            </a:pPr>
            <a:r>
              <a:rPr lang="en-GB"/>
              <a:t>For instance, we can insert a new key </a:t>
            </a:r>
            <a:r>
              <a:rPr i="1" lang="en-GB">
                <a:solidFill>
                  <a:srgbClr val="000000"/>
                </a:solidFill>
              </a:rPr>
              <a:t>job</a:t>
            </a:r>
            <a:r>
              <a:rPr lang="en-GB"/>
              <a:t> to the dict person, setting it to student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Doing so, if we look at the key job we will find student value.</a:t>
            </a:r>
            <a:endParaRPr/>
          </a:p>
          <a:p>
            <a:pPr indent="0" lvl="0" marL="0" rtl="0" algn="l">
              <a:lnSpc>
                <a:spcPct val="100000"/>
              </a:lnSpc>
              <a:spcBef>
                <a:spcPts val="600"/>
              </a:spcBef>
              <a:spcAft>
                <a:spcPts val="0"/>
              </a:spcAft>
              <a:buSzPts val="1368"/>
              <a:buNone/>
            </a:pPr>
            <a:r>
              <a:rPr lang="en-GB"/>
              <a:t>Using assignment, if a key already exists its value will be replaced with the new one.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90" name="Google Shape;690;g7a5c6fff3b_0_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91" name="Google Shape;691;g7a5c6fff3b_0_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92" name="Google Shape;692;g7a5c6fff3b_0_0"/>
          <p:cNvPicPr preferRelativeResize="0"/>
          <p:nvPr/>
        </p:nvPicPr>
        <p:blipFill>
          <a:blip r:embed="rId3">
            <a:alphaModFix/>
          </a:blip>
          <a:stretch>
            <a:fillRect/>
          </a:stretch>
        </p:blipFill>
        <p:spPr>
          <a:xfrm>
            <a:off x="1828800" y="3373950"/>
            <a:ext cx="5486400" cy="2876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g7a5c6fff3b_0_2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99" name="Google Shape;699;g7a5c6fff3b_0_2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obtain a list with all the key-value couples of a dict by running the </a:t>
            </a:r>
            <a:r>
              <a:rPr b="1" lang="en-GB"/>
              <a:t>items</a:t>
            </a:r>
            <a:r>
              <a:rPr lang="en-GB"/>
              <a:t> method. Instead, the method </a:t>
            </a:r>
            <a:r>
              <a:rPr b="1" lang="en-GB"/>
              <a:t>keys </a:t>
            </a:r>
            <a:r>
              <a:rPr lang="en-GB"/>
              <a:t>returns all the keys of a dict. </a:t>
            </a:r>
            <a:endParaRPr/>
          </a:p>
          <a:p>
            <a:pPr indent="0" lvl="0" marL="0" rtl="0" algn="l">
              <a:lnSpc>
                <a:spcPct val="100000"/>
              </a:lnSpc>
              <a:spcBef>
                <a:spcPts val="600"/>
              </a:spcBef>
              <a:spcAft>
                <a:spcPts val="0"/>
              </a:spcAft>
              <a:buSzPts val="1368"/>
              <a:buNone/>
            </a:pPr>
            <a:r>
              <a:t/>
            </a:r>
            <a:endParaRPr/>
          </a:p>
        </p:txBody>
      </p:sp>
      <p:sp>
        <p:nvSpPr>
          <p:cNvPr id="700" name="Google Shape;700;g7a5c6fff3b_0_2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01" name="Google Shape;701;g7a5c6fff3b_0_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02" name="Google Shape;702;g7a5c6fff3b_0_24"/>
          <p:cNvPicPr preferRelativeResize="0"/>
          <p:nvPr/>
        </p:nvPicPr>
        <p:blipFill>
          <a:blip r:embed="rId3">
            <a:alphaModFix/>
          </a:blip>
          <a:stretch>
            <a:fillRect/>
          </a:stretch>
        </p:blipFill>
        <p:spPr>
          <a:xfrm>
            <a:off x="-176650" y="3016004"/>
            <a:ext cx="9144001" cy="2289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g75a653c2fb_2_17"/>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Statements</a:t>
            </a:r>
            <a:endParaRPr>
              <a:solidFill>
                <a:schemeClr val="lt1"/>
              </a:solidFill>
            </a:endParaRPr>
          </a:p>
          <a:p>
            <a:pPr indent="0" lvl="0" marL="0" rtl="0" algn="ctr">
              <a:lnSpc>
                <a:spcPct val="100000"/>
              </a:lnSpc>
              <a:spcBef>
                <a:spcPts val="0"/>
              </a:spcBef>
              <a:spcAft>
                <a:spcPts val="0"/>
              </a:spcAft>
              <a:buSzPts val="3200"/>
              <a:buNone/>
            </a:pPr>
            <a:r>
              <a:t/>
            </a:r>
            <a:endParaRPr>
              <a:solidFill>
                <a:schemeClr val="lt1"/>
              </a:solidFill>
            </a:endParaRPr>
          </a:p>
        </p:txBody>
      </p:sp>
      <p:sp>
        <p:nvSpPr>
          <p:cNvPr id="709" name="Google Shape;709;g75a653c2fb_2_17"/>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710" name="Google Shape;710;g75a653c2fb_2_17"/>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g75a653c2fb_2_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Statements</a:t>
            </a:r>
            <a:endParaRPr/>
          </a:p>
        </p:txBody>
      </p:sp>
      <p:sp>
        <p:nvSpPr>
          <p:cNvPr id="717" name="Google Shape;717;g75a653c2fb_2_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Repeating a set of instruction N times or check if a given condition is verified or not, and act </a:t>
            </a:r>
            <a:r>
              <a:rPr lang="en-GB"/>
              <a:t>accordingly is quite common scenario in algorithms.</a:t>
            </a:r>
            <a:r>
              <a:rPr lang="en-GB"/>
              <a:t>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suppose we have to solve the following problem:</a:t>
            </a:r>
            <a:endParaRPr/>
          </a:p>
          <a:p>
            <a:pPr indent="0" lvl="0" marL="0" rtl="0" algn="l">
              <a:lnSpc>
                <a:spcPct val="100000"/>
              </a:lnSpc>
              <a:spcBef>
                <a:spcPts val="600"/>
              </a:spcBef>
              <a:spcAft>
                <a:spcPts val="0"/>
              </a:spcAft>
              <a:buSzPts val="1368"/>
              <a:buNone/>
            </a:pPr>
            <a:r>
              <a:t/>
            </a:r>
            <a:endParaRPr/>
          </a:p>
          <a:p>
            <a:pPr indent="0" lvl="0" marL="0" rtl="0" algn="ctr">
              <a:lnSpc>
                <a:spcPct val="100000"/>
              </a:lnSpc>
              <a:spcBef>
                <a:spcPts val="600"/>
              </a:spcBef>
              <a:spcAft>
                <a:spcPts val="0"/>
              </a:spcAft>
              <a:buSzPts val="1368"/>
              <a:buNone/>
            </a:pPr>
            <a:r>
              <a:rPr i="1" lang="en-GB" sz="2400"/>
              <a:t>If the age of a person is lower than 18 years old then display the message “You are not qualified to drive a car”, otherwise display three times the message “have a good day”</a:t>
            </a:r>
            <a:endParaRPr i="1" sz="2400"/>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To solve the problem, we have to perform checks and to repeat instructions!</a:t>
            </a:r>
            <a:endParaRPr/>
          </a:p>
        </p:txBody>
      </p:sp>
      <p:sp>
        <p:nvSpPr>
          <p:cNvPr id="718" name="Google Shape;718;g75a653c2fb_2_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19" name="Google Shape;719;g75a653c2fb_2_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g75a653c2fb_2_7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26" name="Google Shape;726;g75a653c2fb_2_7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check if a given condition is True or False, and act </a:t>
            </a:r>
            <a:r>
              <a:rPr lang="en-GB"/>
              <a:t>accordingly we can use the </a:t>
            </a:r>
            <a:r>
              <a:rPr b="1" lang="en-GB"/>
              <a:t>if</a:t>
            </a:r>
            <a:r>
              <a:rPr lang="en-GB"/>
              <a:t> statement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Given the condition x &gt; y, if it is verified then we will print </a:t>
            </a:r>
            <a:r>
              <a:rPr i="1" lang="en-GB">
                <a:solidFill>
                  <a:srgbClr val="3D85C6"/>
                </a:solidFill>
              </a:rPr>
              <a:t>x is greater than y</a:t>
            </a:r>
            <a:r>
              <a:rPr lang="en-GB"/>
              <a:t>, otherwise </a:t>
            </a:r>
            <a:r>
              <a:rPr i="1" lang="en-GB">
                <a:solidFill>
                  <a:srgbClr val="3D85C6"/>
                </a:solidFill>
              </a:rPr>
              <a:t>y is greater or equal than x</a:t>
            </a:r>
            <a:r>
              <a:rPr i="1" lang="en-GB"/>
              <a:t> </a:t>
            </a:r>
            <a:r>
              <a:rPr lang="en-GB"/>
              <a:t> </a:t>
            </a:r>
            <a:endParaRPr/>
          </a:p>
        </p:txBody>
      </p:sp>
      <p:sp>
        <p:nvSpPr>
          <p:cNvPr id="727" name="Google Shape;727;g75a653c2fb_2_7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28" name="Google Shape;728;g75a653c2fb_2_77"/>
          <p:cNvPicPr preferRelativeResize="0"/>
          <p:nvPr/>
        </p:nvPicPr>
        <p:blipFill>
          <a:blip r:embed="rId3">
            <a:alphaModFix/>
          </a:blip>
          <a:stretch>
            <a:fillRect/>
          </a:stretch>
        </p:blipFill>
        <p:spPr>
          <a:xfrm>
            <a:off x="1624050" y="2427900"/>
            <a:ext cx="5895975" cy="2876550"/>
          </a:xfrm>
          <a:prstGeom prst="rect">
            <a:avLst/>
          </a:prstGeom>
          <a:noFill/>
          <a:ln>
            <a:noFill/>
          </a:ln>
        </p:spPr>
      </p:pic>
      <p:sp>
        <p:nvSpPr>
          <p:cNvPr id="729" name="Google Shape;729;g75a653c2fb_2_7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g75a653c2fb_2_27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36" name="Google Shape;736;g75a653c2fb_2_27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a:t>
            </a:r>
            <a:r>
              <a:rPr b="1" lang="en-GB"/>
              <a:t>elif</a:t>
            </a:r>
            <a:r>
              <a:rPr lang="en-GB"/>
              <a:t> reserved key to add more than a single condition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First, the condition x &gt; y is checked. If not verified, then the second condition x == y will tested and if also this condition fails then we will print </a:t>
            </a:r>
            <a:r>
              <a:rPr i="1" lang="en-GB">
                <a:solidFill>
                  <a:srgbClr val="3D85C6"/>
                </a:solidFill>
              </a:rPr>
              <a:t>y is greater than x </a:t>
            </a:r>
            <a:endParaRPr i="1">
              <a:solidFill>
                <a:srgbClr val="3D85C6"/>
              </a:solidFill>
            </a:endParaRPr>
          </a:p>
        </p:txBody>
      </p:sp>
      <p:sp>
        <p:nvSpPr>
          <p:cNvPr id="737" name="Google Shape;737;g75a653c2fb_2_27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38" name="Google Shape;738;g75a653c2fb_2_270"/>
          <p:cNvPicPr preferRelativeResize="0"/>
          <p:nvPr/>
        </p:nvPicPr>
        <p:blipFill>
          <a:blip r:embed="rId3">
            <a:alphaModFix/>
          </a:blip>
          <a:stretch>
            <a:fillRect/>
          </a:stretch>
        </p:blipFill>
        <p:spPr>
          <a:xfrm>
            <a:off x="2171700" y="2348113"/>
            <a:ext cx="4800600" cy="2876550"/>
          </a:xfrm>
          <a:prstGeom prst="rect">
            <a:avLst/>
          </a:prstGeom>
          <a:noFill/>
          <a:ln>
            <a:noFill/>
          </a:ln>
        </p:spPr>
      </p:pic>
      <p:sp>
        <p:nvSpPr>
          <p:cNvPr id="739" name="Google Shape;739;g75a653c2fb_2_27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g75a653c2fb_2_27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Indent</a:t>
            </a:r>
            <a:endParaRPr/>
          </a:p>
        </p:txBody>
      </p:sp>
      <p:sp>
        <p:nvSpPr>
          <p:cNvPr id="746" name="Google Shape;746;g75a653c2fb_2_27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Notice that in the previous example the print functions were not aligned with the conditions. In Python, indenting is </a:t>
            </a:r>
            <a:r>
              <a:rPr lang="en-GB" u="sng"/>
              <a:t>mandatory</a:t>
            </a:r>
            <a:r>
              <a:rPr lang="en-GB"/>
              <a:t>, since it allows </a:t>
            </a:r>
            <a:r>
              <a:rPr b="1" lang="en-GB"/>
              <a:t>group</a:t>
            </a:r>
            <a:r>
              <a:rPr lang="en-GB"/>
              <a:t> a set of instructions. </a:t>
            </a:r>
            <a:endParaRPr/>
          </a:p>
          <a:p>
            <a:pPr indent="0" lvl="0" marL="0" rtl="0" algn="l">
              <a:lnSpc>
                <a:spcPct val="100000"/>
              </a:lnSpc>
              <a:spcBef>
                <a:spcPts val="600"/>
              </a:spcBef>
              <a:spcAft>
                <a:spcPts val="0"/>
              </a:spcAft>
              <a:buSzPts val="1368"/>
              <a:buNone/>
            </a:pPr>
            <a:r>
              <a:rPr lang="en-GB"/>
              <a:t>You</a:t>
            </a:r>
            <a:r>
              <a:rPr lang="en-GB"/>
              <a:t> are free to indent using tab or spaces, but the choice must be consistent in the full script. </a:t>
            </a:r>
            <a:endParaRPr/>
          </a:p>
        </p:txBody>
      </p:sp>
      <p:sp>
        <p:nvSpPr>
          <p:cNvPr id="747" name="Google Shape;747;g75a653c2fb_2_27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48" name="Google Shape;748;g75a653c2fb_2_279"/>
          <p:cNvPicPr preferRelativeResize="0"/>
          <p:nvPr/>
        </p:nvPicPr>
        <p:blipFill>
          <a:blip r:embed="rId3">
            <a:alphaModFix/>
          </a:blip>
          <a:stretch>
            <a:fillRect/>
          </a:stretch>
        </p:blipFill>
        <p:spPr>
          <a:xfrm>
            <a:off x="2036975" y="3553225"/>
            <a:ext cx="5895975" cy="2876550"/>
          </a:xfrm>
          <a:prstGeom prst="rect">
            <a:avLst/>
          </a:prstGeom>
          <a:noFill/>
          <a:ln>
            <a:noFill/>
          </a:ln>
        </p:spPr>
      </p:pic>
      <p:sp>
        <p:nvSpPr>
          <p:cNvPr id="749" name="Google Shape;749;g75a653c2fb_2_27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71" name="Google Shape;171;p6"/>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72" name="Google Shape;172;p6"/>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73" name="Google Shape;173;p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74" name="Google Shape;174;p6"/>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75" name="Google Shape;175;p6"/>
          <p:cNvPicPr preferRelativeResize="0"/>
          <p:nvPr/>
        </p:nvPicPr>
        <p:blipFill rotWithShape="1">
          <a:blip r:embed="rId4">
            <a:alphaModFix/>
          </a:blip>
          <a:srcRect b="0" l="0" r="0" t="0"/>
          <a:stretch/>
        </p:blipFill>
        <p:spPr>
          <a:xfrm>
            <a:off x="3774562" y="2711435"/>
            <a:ext cx="1857551" cy="1987276"/>
          </a:xfrm>
          <a:prstGeom prst="rect">
            <a:avLst/>
          </a:prstGeom>
          <a:noFill/>
          <a:ln>
            <a:noFill/>
          </a:ln>
        </p:spPr>
      </p:pic>
      <p:sp>
        <p:nvSpPr>
          <p:cNvPr id="176" name="Google Shape;176;p6"/>
          <p:cNvSpPr/>
          <p:nvPr/>
        </p:nvSpPr>
        <p:spPr>
          <a:xfrm>
            <a:off x="719275" y="3029038"/>
            <a:ext cx="1645920" cy="135205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txBox="1"/>
          <p:nvPr/>
        </p:nvSpPr>
        <p:spPr>
          <a:xfrm>
            <a:off x="1058475" y="3421493"/>
            <a:ext cx="10953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Problem</a:t>
            </a:r>
            <a:endParaRPr b="0" i="0" sz="1800" u="none" cap="none" strike="noStrike">
              <a:solidFill>
                <a:srgbClr val="000000"/>
              </a:solidFill>
              <a:latin typeface="Gill Sans"/>
              <a:ea typeface="Gill Sans"/>
              <a:cs typeface="Gill Sans"/>
              <a:sym typeface="Gill Sans"/>
            </a:endParaRPr>
          </a:p>
        </p:txBody>
      </p:sp>
      <p:sp>
        <p:nvSpPr>
          <p:cNvPr id="178" name="Google Shape;178;p6"/>
          <p:cNvSpPr/>
          <p:nvPr/>
        </p:nvSpPr>
        <p:spPr>
          <a:xfrm>
            <a:off x="2582863" y="329366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5981113" y="318153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txBox="1"/>
          <p:nvPr/>
        </p:nvSpPr>
        <p:spPr>
          <a:xfrm>
            <a:off x="7041463" y="3380288"/>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181" name="Google Shape;181;p6"/>
          <p:cNvSpPr txBox="1"/>
          <p:nvPr/>
        </p:nvSpPr>
        <p:spPr>
          <a:xfrm>
            <a:off x="1710238" y="5346175"/>
            <a:ext cx="59862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Computers can solve a problem N times, automatically in a low amount of times</a:t>
            </a:r>
            <a:endParaRPr b="0" i="0" sz="1400" u="none" cap="none" strike="noStrike">
              <a:solidFill>
                <a:srgbClr val="000000"/>
              </a:solidFill>
              <a:latin typeface="Gill Sans"/>
              <a:ea typeface="Gill Sans"/>
              <a:cs typeface="Gill Sans"/>
              <a:sym typeface="Gill Sans"/>
            </a:endParaRPr>
          </a:p>
        </p:txBody>
      </p:sp>
      <p:sp>
        <p:nvSpPr>
          <p:cNvPr id="182" name="Google Shape;182;p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g75a653c2fb_2_8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56" name="Google Shape;756;g75a653c2fb_2_8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For loop allows to repeat a given set of instructions N times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range function creates a list of indexes [0,50[ (so, 50 indexes), then for each index we increase the counter </a:t>
            </a:r>
            <a:endParaRPr/>
          </a:p>
          <a:p>
            <a:pPr indent="0" lvl="0" marL="0" rtl="0" algn="l">
              <a:spcBef>
                <a:spcPts val="600"/>
              </a:spcBef>
              <a:spcAft>
                <a:spcPts val="0"/>
              </a:spcAft>
              <a:buClr>
                <a:schemeClr val="dk1"/>
              </a:buClr>
              <a:buSzPts val="1368"/>
              <a:buFont typeface="Arial"/>
              <a:buNone/>
            </a:pPr>
            <a:r>
              <a:rPr lang="en-GB"/>
              <a:t>Doing so, we </a:t>
            </a:r>
            <a:r>
              <a:rPr lang="en-GB"/>
              <a:t>have increased for 50 times the counter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57" name="Google Shape;757;g75a653c2fb_2_8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58" name="Google Shape;758;g75a653c2fb_2_84"/>
          <p:cNvPicPr preferRelativeResize="0"/>
          <p:nvPr/>
        </p:nvPicPr>
        <p:blipFill>
          <a:blip r:embed="rId3">
            <a:alphaModFix/>
          </a:blip>
          <a:stretch>
            <a:fillRect/>
          </a:stretch>
        </p:blipFill>
        <p:spPr>
          <a:xfrm>
            <a:off x="2656275" y="2453463"/>
            <a:ext cx="4800600" cy="2876550"/>
          </a:xfrm>
          <a:prstGeom prst="rect">
            <a:avLst/>
          </a:prstGeom>
          <a:noFill/>
          <a:ln>
            <a:noFill/>
          </a:ln>
        </p:spPr>
      </p:pic>
      <p:sp>
        <p:nvSpPr>
          <p:cNvPr id="759" name="Google Shape;759;g75a653c2fb_2_8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g75a653c2fb_2_2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66" name="Google Shape;766;g75a653c2fb_2_2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Changing the parameters of the range function we can obtain different results. For instance, we can increase the </a:t>
            </a:r>
            <a:r>
              <a:rPr lang="en-GB">
                <a:solidFill>
                  <a:srgbClr val="6AA84F"/>
                </a:solidFill>
              </a:rPr>
              <a:t>starting</a:t>
            </a:r>
            <a:r>
              <a:rPr lang="en-GB"/>
              <a:t> index, and even the </a:t>
            </a:r>
            <a:r>
              <a:rPr lang="en-GB">
                <a:solidFill>
                  <a:srgbClr val="A64D79"/>
                </a:solidFill>
              </a:rPr>
              <a:t>step</a:t>
            </a:r>
            <a:r>
              <a:rPr lang="en-GB"/>
              <a:t> between consecutive indexes (default </a:t>
            </a:r>
            <a:r>
              <a:rPr lang="en-GB">
                <a:solidFill>
                  <a:srgbClr val="A64D79"/>
                </a:solidFill>
              </a:rPr>
              <a:t>step</a:t>
            </a:r>
            <a:r>
              <a:rPr lang="en-GB"/>
              <a:t> is 1)</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counter is 15 because we </a:t>
            </a:r>
            <a:r>
              <a:rPr lang="en-GB">
                <a:solidFill>
                  <a:srgbClr val="6AA84F"/>
                </a:solidFill>
              </a:rPr>
              <a:t>start</a:t>
            </a:r>
            <a:r>
              <a:rPr lang="en-GB"/>
              <a:t> from 10 up to 40 (with 40 excluded) and the </a:t>
            </a:r>
            <a:r>
              <a:rPr lang="en-GB">
                <a:solidFill>
                  <a:srgbClr val="A64D79"/>
                </a:solidFill>
              </a:rPr>
              <a:t>step</a:t>
            </a:r>
            <a:r>
              <a:rPr lang="en-GB"/>
              <a:t> between each index and the following one is 2 (so 10, 12, 14 …, 38) </a:t>
            </a:r>
            <a:endParaRPr/>
          </a:p>
          <a:p>
            <a:pPr indent="0" lvl="0" marL="0" rtl="0" algn="l">
              <a:lnSpc>
                <a:spcPct val="100000"/>
              </a:lnSpc>
              <a:spcBef>
                <a:spcPts val="600"/>
              </a:spcBef>
              <a:spcAft>
                <a:spcPts val="0"/>
              </a:spcAft>
              <a:buSzPts val="1368"/>
              <a:buNone/>
            </a:pPr>
            <a:r>
              <a:t/>
            </a:r>
            <a:endParaRPr/>
          </a:p>
        </p:txBody>
      </p:sp>
      <p:sp>
        <p:nvSpPr>
          <p:cNvPr id="767" name="Google Shape;767;g75a653c2fb_2_2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68" name="Google Shape;768;g75a653c2fb_2_291"/>
          <p:cNvPicPr preferRelativeResize="0"/>
          <p:nvPr/>
        </p:nvPicPr>
        <p:blipFill>
          <a:blip r:embed="rId3">
            <a:alphaModFix/>
          </a:blip>
          <a:stretch>
            <a:fillRect/>
          </a:stretch>
        </p:blipFill>
        <p:spPr>
          <a:xfrm>
            <a:off x="2171700" y="3239075"/>
            <a:ext cx="4800600" cy="2876550"/>
          </a:xfrm>
          <a:prstGeom prst="rect">
            <a:avLst/>
          </a:prstGeom>
          <a:noFill/>
          <a:ln>
            <a:noFill/>
          </a:ln>
        </p:spPr>
      </p:pic>
      <p:sp>
        <p:nvSpPr>
          <p:cNvPr id="769" name="Google Shape;769;g75a653c2fb_2_2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g75a653c2fb_2_29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76" name="Google Shape;776;g75a653c2fb_2_29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Moreover, we can use the for loop to iterate over each element of a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77" name="Google Shape;777;g75a653c2fb_2_29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78" name="Google Shape;778;g75a653c2fb_2_299"/>
          <p:cNvPicPr preferRelativeResize="0"/>
          <p:nvPr/>
        </p:nvPicPr>
        <p:blipFill>
          <a:blip r:embed="rId3">
            <a:alphaModFix/>
          </a:blip>
          <a:stretch>
            <a:fillRect/>
          </a:stretch>
        </p:blipFill>
        <p:spPr>
          <a:xfrm>
            <a:off x="685800" y="2722875"/>
            <a:ext cx="7772400" cy="2876550"/>
          </a:xfrm>
          <a:prstGeom prst="rect">
            <a:avLst/>
          </a:prstGeom>
          <a:noFill/>
          <a:ln>
            <a:noFill/>
          </a:ln>
        </p:spPr>
      </p:pic>
      <p:sp>
        <p:nvSpPr>
          <p:cNvPr id="779" name="Google Shape;779;g75a653c2fb_2_29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g7a5c6fff3b_0_3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86" name="Google Shape;786;g7a5c6fff3b_0_3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iterate also on elements of a dictionary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previous code will print each key-value couple of the dict</a:t>
            </a:r>
            <a:endParaRPr/>
          </a:p>
          <a:p>
            <a:pPr indent="0" lvl="0" marL="0" rtl="0" algn="l">
              <a:lnSpc>
                <a:spcPct val="100000"/>
              </a:lnSpc>
              <a:spcBef>
                <a:spcPts val="600"/>
              </a:spcBef>
              <a:spcAft>
                <a:spcPts val="0"/>
              </a:spcAft>
              <a:buSzPts val="1368"/>
              <a:buNone/>
            </a:pPr>
            <a:r>
              <a:t/>
            </a:r>
            <a:endParaRPr/>
          </a:p>
        </p:txBody>
      </p:sp>
      <p:sp>
        <p:nvSpPr>
          <p:cNvPr id="787" name="Google Shape;787;g7a5c6fff3b_0_3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88" name="Google Shape;788;g7a5c6fff3b_0_3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89" name="Google Shape;789;g7a5c6fff3b_0_34"/>
          <p:cNvPicPr preferRelativeResize="0"/>
          <p:nvPr/>
        </p:nvPicPr>
        <p:blipFill>
          <a:blip r:embed="rId3">
            <a:alphaModFix/>
          </a:blip>
          <a:stretch>
            <a:fillRect/>
          </a:stretch>
        </p:blipFill>
        <p:spPr>
          <a:xfrm>
            <a:off x="1690738" y="1990725"/>
            <a:ext cx="5762625" cy="2876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g75a653c2fb_2_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While loop</a:t>
            </a:r>
            <a:endParaRPr/>
          </a:p>
        </p:txBody>
      </p:sp>
      <p:sp>
        <p:nvSpPr>
          <p:cNvPr id="796" name="Google Shape;796;g75a653c2fb_2_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while loops are used to iterate as long as a given  condition is </a:t>
            </a:r>
            <a:r>
              <a:rPr lang="en-GB">
                <a:solidFill>
                  <a:srgbClr val="6AA84F"/>
                </a:solidFill>
              </a:rPr>
              <a:t>True</a:t>
            </a:r>
            <a:endParaRPr>
              <a:solidFill>
                <a:srgbClr val="6AA84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the condition is found == False (i.e., </a:t>
            </a:r>
            <a:r>
              <a:rPr b="1" lang="en-GB">
                <a:solidFill>
                  <a:srgbClr val="FF00FF"/>
                </a:solidFill>
              </a:rPr>
              <a:t>not</a:t>
            </a:r>
            <a:r>
              <a:rPr lang="en-GB"/>
              <a:t> found) </a:t>
            </a:r>
            <a:r>
              <a:rPr b="1" lang="en-GB">
                <a:solidFill>
                  <a:srgbClr val="FF00FF"/>
                </a:solidFill>
              </a:rPr>
              <a:t>and</a:t>
            </a:r>
            <a:r>
              <a:rPr lang="en-GB"/>
              <a:t> index &lt; length of the list (i.e., the index is valid)</a:t>
            </a:r>
            <a:endParaRPr/>
          </a:p>
        </p:txBody>
      </p:sp>
      <p:sp>
        <p:nvSpPr>
          <p:cNvPr id="797" name="Google Shape;797;g75a653c2fb_2_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98" name="Google Shape;798;g75a653c2fb_2_91"/>
          <p:cNvPicPr preferRelativeResize="0"/>
          <p:nvPr/>
        </p:nvPicPr>
        <p:blipFill>
          <a:blip r:embed="rId3">
            <a:alphaModFix/>
          </a:blip>
          <a:stretch>
            <a:fillRect/>
          </a:stretch>
        </p:blipFill>
        <p:spPr>
          <a:xfrm>
            <a:off x="290513" y="2501650"/>
            <a:ext cx="8562975" cy="2876550"/>
          </a:xfrm>
          <a:prstGeom prst="rect">
            <a:avLst/>
          </a:prstGeom>
          <a:noFill/>
          <a:ln>
            <a:noFill/>
          </a:ln>
        </p:spPr>
      </p:pic>
      <p:sp>
        <p:nvSpPr>
          <p:cNvPr id="799" name="Google Shape;799;g75a653c2fb_2_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g75a653c2fb_2_325"/>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Functions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06" name="Google Shape;806;g75a653c2fb_2_325"/>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07" name="Google Shape;807;g75a653c2fb_2_325"/>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g75a653c2fb_2_3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14" name="Google Shape;814;g75a653c2fb_2_3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a:t>In order to improve the </a:t>
            </a:r>
            <a:r>
              <a:rPr lang="en-GB" u="sng"/>
              <a:t>readability</a:t>
            </a:r>
            <a:r>
              <a:rPr lang="en-GB"/>
              <a:t> but also the </a:t>
            </a:r>
            <a:r>
              <a:rPr lang="en-GB" u="sng"/>
              <a:t>reusability</a:t>
            </a:r>
            <a:r>
              <a:rPr lang="en-GB"/>
              <a:t> of your code, it is a good practice to encapsulate a set of instructions inside a </a:t>
            </a:r>
            <a:r>
              <a:rPr b="1" lang="en-GB"/>
              <a:t>function</a:t>
            </a:r>
            <a:r>
              <a:rPr lang="en-GB"/>
              <a:t>. This function may be called both from the same or oth</a:t>
            </a:r>
            <a:r>
              <a:rPr lang="en-GB"/>
              <a:t>e</a:t>
            </a:r>
            <a:r>
              <a:rPr lang="en-GB"/>
              <a:t>r scripts.</a:t>
            </a:r>
            <a:endParaRPr/>
          </a:p>
          <a:p>
            <a:pPr indent="0" lvl="0" marL="0" rtl="0" algn="l">
              <a:lnSpc>
                <a:spcPct val="115000"/>
              </a:lnSpc>
              <a:spcBef>
                <a:spcPts val="1600"/>
              </a:spcBef>
              <a:spcAft>
                <a:spcPts val="0"/>
              </a:spcAft>
              <a:buClr>
                <a:schemeClr val="dk1"/>
              </a:buClr>
              <a:buSzPts val="1100"/>
              <a:buFont typeface="Arial"/>
              <a:buNone/>
            </a:pPr>
            <a:r>
              <a:rPr lang="en-GB"/>
              <a:t>Functions are defined using the </a:t>
            </a:r>
            <a:r>
              <a:rPr b="1" lang="en-GB"/>
              <a:t>def</a:t>
            </a:r>
            <a:r>
              <a:rPr lang="en-GB"/>
              <a:t> keyword.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900"/>
          </a:p>
          <a:p>
            <a:pPr indent="0" lvl="0" marL="0" rtl="0" algn="l">
              <a:lnSpc>
                <a:spcPct val="100000"/>
              </a:lnSpc>
              <a:spcBef>
                <a:spcPts val="600"/>
              </a:spcBef>
              <a:spcAft>
                <a:spcPts val="0"/>
              </a:spcAft>
              <a:buSzPts val="1368"/>
              <a:buNone/>
            </a:pPr>
            <a:r>
              <a:rPr lang="en-GB"/>
              <a:t>In this case, we have created the dot function. x and y are arguments of the function</a:t>
            </a:r>
            <a:endParaRPr/>
          </a:p>
        </p:txBody>
      </p:sp>
      <p:sp>
        <p:nvSpPr>
          <p:cNvPr id="815" name="Google Shape;815;g75a653c2fb_2_3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16" name="Google Shape;816;g75a653c2fb_2_331"/>
          <p:cNvPicPr preferRelativeResize="0"/>
          <p:nvPr/>
        </p:nvPicPr>
        <p:blipFill>
          <a:blip r:embed="rId3">
            <a:alphaModFix/>
          </a:blip>
          <a:stretch>
            <a:fillRect/>
          </a:stretch>
        </p:blipFill>
        <p:spPr>
          <a:xfrm>
            <a:off x="2794725" y="3861025"/>
            <a:ext cx="4800600" cy="2876550"/>
          </a:xfrm>
          <a:prstGeom prst="rect">
            <a:avLst/>
          </a:prstGeom>
          <a:noFill/>
          <a:ln>
            <a:noFill/>
          </a:ln>
        </p:spPr>
      </p:pic>
      <p:sp>
        <p:nvSpPr>
          <p:cNvPr id="817" name="Google Shape;817;g75a653c2fb_2_3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g75a653c2fb_2_56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24" name="Google Shape;824;g75a653c2fb_2_564"/>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reserved keyword </a:t>
            </a:r>
            <a:r>
              <a:rPr b="1" lang="en-GB">
                <a:solidFill>
                  <a:srgbClr val="6AA84F"/>
                </a:solidFill>
              </a:rPr>
              <a:t>return</a:t>
            </a:r>
            <a:r>
              <a:rPr lang="en-GB"/>
              <a:t> allows to exit the function, giving back the value stored in the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in the dot function we have stored into the result variable the dot value, and when the function will be called we will return such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return even more than one value (comma separated), but in general it is a good practice return back a dict or a list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25" name="Google Shape;825;g75a653c2fb_2_56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26" name="Google Shape;826;g75a653c2fb_2_56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g75a653c2fb_2_3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33" name="Google Shape;833;g75a653c2fb_2_3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run the function as many time as we desire, and the function may contains as many instructions as you want.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example, we have called the dot function two times, with different parameters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34" name="Google Shape;834;g75a653c2fb_2_3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35" name="Google Shape;835;g75a653c2fb_2_357"/>
          <p:cNvPicPr preferRelativeResize="0"/>
          <p:nvPr/>
        </p:nvPicPr>
        <p:blipFill>
          <a:blip r:embed="rId3">
            <a:alphaModFix/>
          </a:blip>
          <a:stretch>
            <a:fillRect/>
          </a:stretch>
        </p:blipFill>
        <p:spPr>
          <a:xfrm>
            <a:off x="2856250" y="2433475"/>
            <a:ext cx="4800600" cy="2876550"/>
          </a:xfrm>
          <a:prstGeom prst="rect">
            <a:avLst/>
          </a:prstGeom>
          <a:noFill/>
          <a:ln>
            <a:noFill/>
          </a:ln>
        </p:spPr>
      </p:pic>
      <p:sp>
        <p:nvSpPr>
          <p:cNvPr id="836" name="Google Shape;836;g75a653c2fb_2_3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g75a653c2fb_2_3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43" name="Google Shape;843;g75a653c2fb_2_368"/>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also set default values for parameters: when the function is called, if a parameter is not set the default value will be used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Of course, if a parameter doesn’t have a default, it must be set when the function is called, otherwise error will be raised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44" name="Google Shape;844;g75a653c2fb_2_3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45" name="Google Shape;845;g75a653c2fb_2_368"/>
          <p:cNvPicPr preferRelativeResize="0"/>
          <p:nvPr/>
        </p:nvPicPr>
        <p:blipFill>
          <a:blip r:embed="rId3">
            <a:alphaModFix/>
          </a:blip>
          <a:stretch>
            <a:fillRect/>
          </a:stretch>
        </p:blipFill>
        <p:spPr>
          <a:xfrm>
            <a:off x="-105350" y="2876228"/>
            <a:ext cx="9143999" cy="2368343"/>
          </a:xfrm>
          <a:prstGeom prst="rect">
            <a:avLst/>
          </a:prstGeom>
          <a:noFill/>
          <a:ln>
            <a:noFill/>
          </a:ln>
        </p:spPr>
      </p:pic>
      <p:pic>
        <p:nvPicPr>
          <p:cNvPr id="846" name="Google Shape;846;g75a653c2fb_2_368"/>
          <p:cNvPicPr preferRelativeResize="0"/>
          <p:nvPr/>
        </p:nvPicPr>
        <p:blipFill>
          <a:blip r:embed="rId4">
            <a:alphaModFix/>
          </a:blip>
          <a:stretch>
            <a:fillRect/>
          </a:stretch>
        </p:blipFill>
        <p:spPr>
          <a:xfrm>
            <a:off x="-105350" y="5943688"/>
            <a:ext cx="9144002" cy="2027525"/>
          </a:xfrm>
          <a:prstGeom prst="rect">
            <a:avLst/>
          </a:prstGeom>
          <a:noFill/>
          <a:ln>
            <a:noFill/>
          </a:ln>
        </p:spPr>
      </p:pic>
      <p:sp>
        <p:nvSpPr>
          <p:cNvPr id="847" name="Google Shape;847;g75a653c2fb_2_3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89" name="Google Shape;189;p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90" name="Google Shape;190;p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91" name="Google Shape;191;p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92" name="Google Shape;192;p7"/>
          <p:cNvSpPr txBox="1"/>
          <p:nvPr/>
        </p:nvSpPr>
        <p:spPr>
          <a:xfrm>
            <a:off x="207500" y="1337925"/>
            <a:ext cx="84900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To do so, we need to program the device: in fact, electronic devices do not “talk” human language, but </a:t>
            </a:r>
            <a:r>
              <a:rPr b="0" i="0" lang="en-GB" sz="2400" u="sng" cap="none" strike="noStrike">
                <a:solidFill>
                  <a:srgbClr val="000000"/>
                </a:solidFill>
                <a:latin typeface="Gill Sans"/>
                <a:ea typeface="Gill Sans"/>
                <a:cs typeface="Gill Sans"/>
                <a:sym typeface="Gill Sans"/>
              </a:rPr>
              <a:t>machine language</a:t>
            </a:r>
            <a:r>
              <a:rPr b="0" i="0" lang="en-GB" sz="2400" u="none" cap="none" strike="noStrike">
                <a:solidFill>
                  <a:srgbClr val="000000"/>
                </a:solidFill>
                <a:latin typeface="Gill Sans"/>
                <a:ea typeface="Gill Sans"/>
                <a:cs typeface="Gill Sans"/>
                <a:sym typeface="Gill Sans"/>
              </a:rPr>
              <a:t> (a language in which only 0 and 1 are allowed)!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Unfortunately, </a:t>
            </a:r>
            <a:r>
              <a:rPr lang="en-GB" sz="2400">
                <a:latin typeface="Gill Sans"/>
                <a:ea typeface="Gill Sans"/>
                <a:cs typeface="Gill Sans"/>
                <a:sym typeface="Gill Sans"/>
              </a:rPr>
              <a:t>machine</a:t>
            </a:r>
            <a:r>
              <a:rPr b="0" i="0" lang="en-GB" sz="2400" u="none" cap="none" strike="noStrike">
                <a:solidFill>
                  <a:srgbClr val="000000"/>
                </a:solidFill>
                <a:latin typeface="Gill Sans"/>
                <a:ea typeface="Gill Sans"/>
                <a:cs typeface="Gill Sans"/>
                <a:sym typeface="Gill Sans"/>
              </a:rPr>
              <a:t> language is extremely hard to read and write for humans… so, how can we program an electronic device easily? We can do it by using a </a:t>
            </a:r>
            <a:r>
              <a:rPr b="1" i="0" lang="en-GB" sz="2400" u="none" cap="none" strike="noStrike">
                <a:solidFill>
                  <a:srgbClr val="FF9900"/>
                </a:solidFill>
                <a:latin typeface="Gill Sans"/>
                <a:ea typeface="Gill Sans"/>
                <a:cs typeface="Gill Sans"/>
                <a:sym typeface="Gill Sans"/>
              </a:rPr>
              <a:t>programming language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p:txBody>
      </p:sp>
      <p:sp>
        <p:nvSpPr>
          <p:cNvPr id="193" name="Google Shape;193;p7"/>
          <p:cNvSpPr/>
          <p:nvPr/>
        </p:nvSpPr>
        <p:spPr>
          <a:xfrm>
            <a:off x="3984150" y="3233050"/>
            <a:ext cx="1175700" cy="1352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g75a653c2fb_2_23"/>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Examples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54" name="Google Shape;854;g75a653c2fb_2_23"/>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55" name="Google Shape;855;g75a653c2fb_2_23"/>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g75a653c2fb_2_43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image processing </a:t>
            </a:r>
            <a:endParaRPr/>
          </a:p>
        </p:txBody>
      </p:sp>
      <p:sp>
        <p:nvSpPr>
          <p:cNvPr id="862" name="Google Shape;862;g75a653c2fb_2_43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becoming the standard programming language for AI, and it offers many libraries to help you create incredible applications.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Among these libraries, a very popular and used one for computer vision is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u="sng">
                <a:solidFill>
                  <a:schemeClr val="hlink"/>
                </a:solidFill>
                <a:hlinkClick r:id="rId3"/>
              </a:rPr>
              <a:t>OpenCV</a:t>
            </a:r>
            <a:r>
              <a:rPr lang="en-GB"/>
              <a:t> offers lots of methods and functions to realize applications based on Stereo Matching, Object Detection, Optical Flow estimation, Tracking and so on. </a:t>
            </a:r>
            <a:endParaRPr/>
          </a:p>
        </p:txBody>
      </p:sp>
      <p:sp>
        <p:nvSpPr>
          <p:cNvPr id="863" name="Google Shape;863;g75a653c2fb_2_43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64" name="Google Shape;864;g75a653c2fb_2_43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g75a653c2fb_2_39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71" name="Google Shape;871;g75a653c2fb_2_39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Stereo Matching is straightforward using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72" name="Google Shape;872;g75a653c2fb_2_39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73" name="Google Shape;873;g75a653c2fb_2_392"/>
          <p:cNvPicPr preferRelativeResize="0"/>
          <p:nvPr/>
        </p:nvPicPr>
        <p:blipFill>
          <a:blip r:embed="rId3">
            <a:alphaModFix/>
          </a:blip>
          <a:stretch>
            <a:fillRect/>
          </a:stretch>
        </p:blipFill>
        <p:spPr>
          <a:xfrm>
            <a:off x="842450" y="3718175"/>
            <a:ext cx="2711625" cy="2033700"/>
          </a:xfrm>
          <a:prstGeom prst="rect">
            <a:avLst/>
          </a:prstGeom>
          <a:noFill/>
          <a:ln>
            <a:noFill/>
          </a:ln>
        </p:spPr>
      </p:pic>
      <p:pic>
        <p:nvPicPr>
          <p:cNvPr id="874" name="Google Shape;874;g75a653c2fb_2_392"/>
          <p:cNvPicPr preferRelativeResize="0"/>
          <p:nvPr/>
        </p:nvPicPr>
        <p:blipFill>
          <a:blip r:embed="rId4">
            <a:alphaModFix/>
          </a:blip>
          <a:stretch>
            <a:fillRect/>
          </a:stretch>
        </p:blipFill>
        <p:spPr>
          <a:xfrm>
            <a:off x="5625150" y="3718174"/>
            <a:ext cx="2711625" cy="2033705"/>
          </a:xfrm>
          <a:prstGeom prst="rect">
            <a:avLst/>
          </a:prstGeom>
          <a:noFill/>
          <a:ln>
            <a:noFill/>
          </a:ln>
        </p:spPr>
      </p:pic>
      <p:pic>
        <p:nvPicPr>
          <p:cNvPr id="875" name="Google Shape;875;g75a653c2fb_2_392"/>
          <p:cNvPicPr preferRelativeResize="0"/>
          <p:nvPr/>
        </p:nvPicPr>
        <p:blipFill>
          <a:blip r:embed="rId5">
            <a:alphaModFix/>
          </a:blip>
          <a:stretch>
            <a:fillRect/>
          </a:stretch>
        </p:blipFill>
        <p:spPr>
          <a:xfrm>
            <a:off x="5625151" y="5919300"/>
            <a:ext cx="2711625" cy="168684"/>
          </a:xfrm>
          <a:prstGeom prst="rect">
            <a:avLst/>
          </a:prstGeom>
          <a:noFill/>
          <a:ln>
            <a:noFill/>
          </a:ln>
        </p:spPr>
      </p:pic>
      <p:pic>
        <p:nvPicPr>
          <p:cNvPr id="876" name="Google Shape;876;g75a653c2fb_2_392"/>
          <p:cNvPicPr preferRelativeResize="0"/>
          <p:nvPr/>
        </p:nvPicPr>
        <p:blipFill>
          <a:blip r:embed="rId6">
            <a:alphaModFix/>
          </a:blip>
          <a:stretch>
            <a:fillRect/>
          </a:stretch>
        </p:blipFill>
        <p:spPr>
          <a:xfrm>
            <a:off x="1653875" y="2058550"/>
            <a:ext cx="5962650" cy="2162175"/>
          </a:xfrm>
          <a:prstGeom prst="rect">
            <a:avLst/>
          </a:prstGeom>
          <a:noFill/>
          <a:ln>
            <a:noFill/>
          </a:ln>
        </p:spPr>
      </p:pic>
      <p:sp>
        <p:nvSpPr>
          <p:cNvPr id="877" name="Google Shape;877;g75a653c2fb_2_392"/>
          <p:cNvSpPr txBox="1"/>
          <p:nvPr/>
        </p:nvSpPr>
        <p:spPr>
          <a:xfrm>
            <a:off x="1278613" y="58991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7"/>
              </a:rPr>
              <a:t>Middlebury</a:t>
            </a:r>
            <a:r>
              <a:rPr lang="en-GB" sz="800">
                <a:latin typeface="Roboto"/>
                <a:ea typeface="Roboto"/>
                <a:cs typeface="Roboto"/>
                <a:sym typeface="Roboto"/>
              </a:rPr>
              <a:t> Dataset</a:t>
            </a:r>
            <a:endParaRPr sz="800">
              <a:latin typeface="Roboto"/>
              <a:ea typeface="Roboto"/>
              <a:cs typeface="Roboto"/>
              <a:sym typeface="Roboto"/>
            </a:endParaRPr>
          </a:p>
        </p:txBody>
      </p:sp>
      <p:sp>
        <p:nvSpPr>
          <p:cNvPr id="878" name="Google Shape;878;g75a653c2fb_2_392"/>
          <p:cNvSpPr txBox="1"/>
          <p:nvPr/>
        </p:nvSpPr>
        <p:spPr>
          <a:xfrm>
            <a:off x="4782675" y="5759291"/>
            <a:ext cx="6786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FAR</a:t>
            </a:r>
            <a:endParaRPr>
              <a:latin typeface="Roboto"/>
              <a:ea typeface="Roboto"/>
              <a:cs typeface="Roboto"/>
              <a:sym typeface="Roboto"/>
            </a:endParaRPr>
          </a:p>
        </p:txBody>
      </p:sp>
      <p:sp>
        <p:nvSpPr>
          <p:cNvPr id="879" name="Google Shape;879;g75a653c2fb_2_392"/>
          <p:cNvSpPr txBox="1"/>
          <p:nvPr/>
        </p:nvSpPr>
        <p:spPr>
          <a:xfrm>
            <a:off x="8416425" y="5599275"/>
            <a:ext cx="8541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CLOSE</a:t>
            </a:r>
            <a:endParaRPr>
              <a:latin typeface="Roboto"/>
              <a:ea typeface="Roboto"/>
              <a:cs typeface="Roboto"/>
              <a:sym typeface="Roboto"/>
            </a:endParaRPr>
          </a:p>
        </p:txBody>
      </p:sp>
      <p:sp>
        <p:nvSpPr>
          <p:cNvPr id="880" name="Google Shape;880;g75a653c2fb_2_392"/>
          <p:cNvSpPr/>
          <p:nvPr/>
        </p:nvSpPr>
        <p:spPr>
          <a:xfrm>
            <a:off x="4062813" y="4356650"/>
            <a:ext cx="1053600" cy="7173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75a653c2fb_2_39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g75a653c2fb_2_40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88" name="Google Shape;888;g75a653c2fb_2_40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few lines of code, we can also to reprojects points from 2D to 3D space</a:t>
            </a:r>
            <a:endParaRPr/>
          </a:p>
          <a:p>
            <a:pPr indent="0" lvl="0" marL="0" rtl="0" algn="l">
              <a:lnSpc>
                <a:spcPct val="100000"/>
              </a:lnSpc>
              <a:spcBef>
                <a:spcPts val="600"/>
              </a:spcBef>
              <a:spcAft>
                <a:spcPts val="0"/>
              </a:spcAft>
              <a:buSzPts val="1368"/>
              <a:buNone/>
            </a:pPr>
            <a:r>
              <a:t/>
            </a:r>
            <a:endParaRPr/>
          </a:p>
        </p:txBody>
      </p:sp>
      <p:sp>
        <p:nvSpPr>
          <p:cNvPr id="889" name="Google Shape;889;g75a653c2fb_2_40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90" name="Google Shape;890;g75a653c2fb_2_407"/>
          <p:cNvPicPr preferRelativeResize="0"/>
          <p:nvPr/>
        </p:nvPicPr>
        <p:blipFill>
          <a:blip r:embed="rId3">
            <a:alphaModFix/>
          </a:blip>
          <a:stretch>
            <a:fillRect/>
          </a:stretch>
        </p:blipFill>
        <p:spPr>
          <a:xfrm>
            <a:off x="330800" y="3934425"/>
            <a:ext cx="2711625" cy="2033700"/>
          </a:xfrm>
          <a:prstGeom prst="rect">
            <a:avLst/>
          </a:prstGeom>
          <a:noFill/>
          <a:ln>
            <a:noFill/>
          </a:ln>
        </p:spPr>
      </p:pic>
      <p:sp>
        <p:nvSpPr>
          <p:cNvPr id="891" name="Google Shape;891;g75a653c2fb_2_407"/>
          <p:cNvSpPr txBox="1"/>
          <p:nvPr/>
        </p:nvSpPr>
        <p:spPr>
          <a:xfrm>
            <a:off x="766950" y="60414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4"/>
              </a:rPr>
              <a:t>Middlebury</a:t>
            </a:r>
            <a:r>
              <a:rPr lang="en-GB" sz="800">
                <a:latin typeface="Roboto"/>
                <a:ea typeface="Roboto"/>
                <a:cs typeface="Roboto"/>
                <a:sym typeface="Roboto"/>
              </a:rPr>
              <a:t> Dataset</a:t>
            </a:r>
            <a:endParaRPr sz="800">
              <a:latin typeface="Roboto"/>
              <a:ea typeface="Roboto"/>
              <a:cs typeface="Roboto"/>
              <a:sym typeface="Roboto"/>
            </a:endParaRPr>
          </a:p>
        </p:txBody>
      </p:sp>
      <p:pic>
        <p:nvPicPr>
          <p:cNvPr id="892" name="Google Shape;892;g75a653c2fb_2_407"/>
          <p:cNvPicPr preferRelativeResize="0"/>
          <p:nvPr/>
        </p:nvPicPr>
        <p:blipFill>
          <a:blip r:embed="rId5">
            <a:alphaModFix/>
          </a:blip>
          <a:stretch>
            <a:fillRect/>
          </a:stretch>
        </p:blipFill>
        <p:spPr>
          <a:xfrm>
            <a:off x="5296825" y="3697675"/>
            <a:ext cx="4755473" cy="2507225"/>
          </a:xfrm>
          <a:prstGeom prst="rect">
            <a:avLst/>
          </a:prstGeom>
          <a:noFill/>
          <a:ln>
            <a:noFill/>
          </a:ln>
        </p:spPr>
      </p:pic>
      <p:pic>
        <p:nvPicPr>
          <p:cNvPr id="893" name="Google Shape;893;g75a653c2fb_2_407"/>
          <p:cNvPicPr preferRelativeResize="0"/>
          <p:nvPr/>
        </p:nvPicPr>
        <p:blipFill>
          <a:blip r:embed="rId6">
            <a:alphaModFix/>
          </a:blip>
          <a:stretch>
            <a:fillRect/>
          </a:stretch>
        </p:blipFill>
        <p:spPr>
          <a:xfrm>
            <a:off x="3217275" y="3934424"/>
            <a:ext cx="2711625" cy="2033705"/>
          </a:xfrm>
          <a:prstGeom prst="rect">
            <a:avLst/>
          </a:prstGeom>
          <a:noFill/>
          <a:ln>
            <a:noFill/>
          </a:ln>
        </p:spPr>
      </p:pic>
      <p:pic>
        <p:nvPicPr>
          <p:cNvPr id="894" name="Google Shape;894;g75a653c2fb_2_407"/>
          <p:cNvPicPr preferRelativeResize="0"/>
          <p:nvPr/>
        </p:nvPicPr>
        <p:blipFill>
          <a:blip r:embed="rId7">
            <a:alphaModFix/>
          </a:blip>
          <a:stretch>
            <a:fillRect/>
          </a:stretch>
        </p:blipFill>
        <p:spPr>
          <a:xfrm>
            <a:off x="3181350" y="1918513"/>
            <a:ext cx="5962650" cy="2162175"/>
          </a:xfrm>
          <a:prstGeom prst="rect">
            <a:avLst/>
          </a:prstGeom>
          <a:noFill/>
          <a:ln>
            <a:noFill/>
          </a:ln>
        </p:spPr>
      </p:pic>
      <p:sp>
        <p:nvSpPr>
          <p:cNvPr id="895" name="Google Shape;895;g75a653c2fb_2_40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g75a653c2fb_2_437"/>
          <p:cNvSpPr txBox="1"/>
          <p:nvPr/>
        </p:nvSpPr>
        <p:spPr>
          <a:xfrm>
            <a:off x="3128750" y="3041125"/>
            <a:ext cx="2886600" cy="2955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902" name="Google Shape;902;g75a653c2fb_2_4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03" name="Google Shape;903;g75a653c2fb_2_43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04" name="Google Shape;904;g75a653c2fb_2_437"/>
          <p:cNvPicPr preferRelativeResize="0"/>
          <p:nvPr/>
        </p:nvPicPr>
        <p:blipFill rotWithShape="1">
          <a:blip r:embed="rId3">
            <a:alphaModFix/>
          </a:blip>
          <a:srcRect b="0" l="0" r="0" t="0"/>
          <a:stretch/>
        </p:blipFill>
        <p:spPr>
          <a:xfrm>
            <a:off x="3855350" y="3319425"/>
            <a:ext cx="1433399" cy="1507949"/>
          </a:xfrm>
          <a:prstGeom prst="rect">
            <a:avLst/>
          </a:prstGeom>
          <a:noFill/>
          <a:ln>
            <a:noFill/>
          </a:ln>
        </p:spPr>
      </p:pic>
      <p:pic>
        <p:nvPicPr>
          <p:cNvPr id="905" name="Google Shape;905;g75a653c2fb_2_437"/>
          <p:cNvPicPr preferRelativeResize="0"/>
          <p:nvPr/>
        </p:nvPicPr>
        <p:blipFill rotWithShape="1">
          <a:blip r:embed="rId4">
            <a:alphaModFix/>
          </a:blip>
          <a:srcRect b="0" l="0" r="0" t="0"/>
          <a:stretch/>
        </p:blipFill>
        <p:spPr>
          <a:xfrm>
            <a:off x="3407313" y="5135000"/>
            <a:ext cx="2329486" cy="461700"/>
          </a:xfrm>
          <a:prstGeom prst="rect">
            <a:avLst/>
          </a:prstGeom>
          <a:noFill/>
          <a:ln>
            <a:noFill/>
          </a:ln>
        </p:spPr>
      </p:pic>
      <p:pic>
        <p:nvPicPr>
          <p:cNvPr id="906" name="Google Shape;906;g75a653c2fb_2_437"/>
          <p:cNvPicPr preferRelativeResize="0"/>
          <p:nvPr/>
        </p:nvPicPr>
        <p:blipFill>
          <a:blip r:embed="rId5">
            <a:alphaModFix/>
          </a:blip>
          <a:stretch>
            <a:fillRect/>
          </a:stretch>
        </p:blipFill>
        <p:spPr>
          <a:xfrm>
            <a:off x="183300" y="3675750"/>
            <a:ext cx="2248450" cy="1686350"/>
          </a:xfrm>
          <a:prstGeom prst="rect">
            <a:avLst/>
          </a:prstGeom>
          <a:noFill/>
          <a:ln>
            <a:noFill/>
          </a:ln>
        </p:spPr>
      </p:pic>
      <p:pic>
        <p:nvPicPr>
          <p:cNvPr id="907" name="Google Shape;907;g75a653c2fb_2_437"/>
          <p:cNvPicPr preferRelativeResize="0"/>
          <p:nvPr/>
        </p:nvPicPr>
        <p:blipFill>
          <a:blip r:embed="rId6">
            <a:alphaModFix/>
          </a:blip>
          <a:stretch>
            <a:fillRect/>
          </a:stretch>
        </p:blipFill>
        <p:spPr>
          <a:xfrm>
            <a:off x="6712350" y="3743838"/>
            <a:ext cx="2248450" cy="1686342"/>
          </a:xfrm>
          <a:prstGeom prst="rect">
            <a:avLst/>
          </a:prstGeom>
          <a:noFill/>
          <a:ln>
            <a:noFill/>
          </a:ln>
        </p:spPr>
      </p:pic>
      <p:sp>
        <p:nvSpPr>
          <p:cNvPr id="908" name="Google Shape;908;g75a653c2fb_2_437"/>
          <p:cNvSpPr/>
          <p:nvPr/>
        </p:nvSpPr>
        <p:spPr>
          <a:xfrm>
            <a:off x="2538000" y="4340248"/>
            <a:ext cx="442800" cy="5946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75a653c2fb_2_437"/>
          <p:cNvSpPr/>
          <p:nvPr/>
        </p:nvSpPr>
        <p:spPr>
          <a:xfrm>
            <a:off x="6163300" y="4289838"/>
            <a:ext cx="484500" cy="6954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75a653c2fb_2_437"/>
          <p:cNvSpPr txBox="1"/>
          <p:nvPr>
            <p:ph idx="1" type="body"/>
          </p:nvPr>
        </p:nvSpPr>
        <p:spPr>
          <a:xfrm>
            <a:off x="457200" y="1219200"/>
            <a:ext cx="8229600" cy="93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highly supported by Deep Learning frameworks such as TensorFlow and PyTorch </a:t>
            </a:r>
            <a:endParaRPr/>
          </a:p>
          <a:p>
            <a:pPr indent="0" lvl="0" marL="0" rtl="0" algn="l">
              <a:lnSpc>
                <a:spcPct val="100000"/>
              </a:lnSpc>
              <a:spcBef>
                <a:spcPts val="600"/>
              </a:spcBef>
              <a:spcAft>
                <a:spcPts val="0"/>
              </a:spcAft>
              <a:buSzPts val="1368"/>
              <a:buNone/>
            </a:pPr>
            <a:r>
              <a:t/>
            </a:r>
            <a:endParaRPr/>
          </a:p>
        </p:txBody>
      </p:sp>
      <p:sp>
        <p:nvSpPr>
          <p:cNvPr id="911" name="Google Shape;911;g75a653c2fb_2_43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g75a653c2fb_2_4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18" name="Google Shape;918;g75a653c2fb_2_4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19" name="Google Shape;919;g75a653c2fb_2_468"/>
          <p:cNvSpPr txBox="1"/>
          <p:nvPr>
            <p:ph idx="1" type="body"/>
          </p:nvPr>
        </p:nvSpPr>
        <p:spPr>
          <a:xfrm>
            <a:off x="457200" y="1219200"/>
            <a:ext cx="82296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few lines of code, we can realize for instance object detection applications, </a:t>
            </a:r>
            <a:r>
              <a:rPr lang="en-GB"/>
              <a:t>leveraging</a:t>
            </a:r>
            <a:r>
              <a:rPr lang="en-GB"/>
              <a:t> on AI</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Code available </a:t>
            </a:r>
            <a:r>
              <a:rPr lang="en-GB" u="sng">
                <a:solidFill>
                  <a:schemeClr val="hlink"/>
                </a:solidFill>
                <a:hlinkClick r:id="rId3"/>
              </a:rPr>
              <a:t>here</a:t>
            </a:r>
            <a:endParaRPr/>
          </a:p>
          <a:p>
            <a:pPr indent="0" lvl="0" marL="0" rtl="0" algn="l">
              <a:lnSpc>
                <a:spcPct val="100000"/>
              </a:lnSpc>
              <a:spcBef>
                <a:spcPts val="600"/>
              </a:spcBef>
              <a:spcAft>
                <a:spcPts val="0"/>
              </a:spcAft>
              <a:buSzPts val="1368"/>
              <a:buNone/>
            </a:pPr>
            <a:r>
              <a:t/>
            </a:r>
            <a:endParaRPr/>
          </a:p>
        </p:txBody>
      </p:sp>
      <p:pic>
        <p:nvPicPr>
          <p:cNvPr id="920" name="Google Shape;920;g75a653c2fb_2_468"/>
          <p:cNvPicPr preferRelativeResize="0"/>
          <p:nvPr/>
        </p:nvPicPr>
        <p:blipFill>
          <a:blip r:embed="rId4">
            <a:alphaModFix/>
          </a:blip>
          <a:stretch>
            <a:fillRect/>
          </a:stretch>
        </p:blipFill>
        <p:spPr>
          <a:xfrm>
            <a:off x="2171700" y="2725075"/>
            <a:ext cx="4800600" cy="2876550"/>
          </a:xfrm>
          <a:prstGeom prst="rect">
            <a:avLst/>
          </a:prstGeom>
          <a:noFill/>
          <a:ln>
            <a:noFill/>
          </a:ln>
        </p:spPr>
      </p:pic>
      <p:sp>
        <p:nvSpPr>
          <p:cNvPr id="921" name="Google Shape;921;g75a653c2fb_2_4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g75a653c2fb_2_4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28" name="Google Shape;928;g75a653c2fb_2_4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29" name="Google Shape;929;g75a653c2fb_2_452"/>
          <p:cNvPicPr preferRelativeResize="0"/>
          <p:nvPr/>
        </p:nvPicPr>
        <p:blipFill>
          <a:blip r:embed="rId3">
            <a:alphaModFix/>
          </a:blip>
          <a:stretch>
            <a:fillRect/>
          </a:stretch>
        </p:blipFill>
        <p:spPr>
          <a:xfrm>
            <a:off x="1478774" y="1466475"/>
            <a:ext cx="6186450" cy="4639837"/>
          </a:xfrm>
          <a:prstGeom prst="rect">
            <a:avLst/>
          </a:prstGeom>
          <a:noFill/>
          <a:ln>
            <a:noFill/>
          </a:ln>
        </p:spPr>
      </p:pic>
      <p:sp>
        <p:nvSpPr>
          <p:cNvPr id="930" name="Google Shape;930;g75a653c2fb_2_4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g75a653c2fb_2_29"/>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Exercises</a:t>
            </a:r>
            <a:endParaRPr>
              <a:solidFill>
                <a:schemeClr val="lt1"/>
              </a:solidFill>
            </a:endParaRPr>
          </a:p>
        </p:txBody>
      </p:sp>
      <p:sp>
        <p:nvSpPr>
          <p:cNvPr id="937" name="Google Shape;937;g75a653c2fb_2_29"/>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938" name="Google Shape;938;g75a653c2fb_2_29"/>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g75a653c2fb_2_5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1</a:t>
            </a:r>
            <a:endParaRPr/>
          </a:p>
        </p:txBody>
      </p:sp>
      <p:sp>
        <p:nvSpPr>
          <p:cNvPr id="945" name="Google Shape;945;g75a653c2fb_2_510"/>
          <p:cNvSpPr txBox="1"/>
          <p:nvPr>
            <p:ph idx="1" type="body"/>
          </p:nvPr>
        </p:nvSpPr>
        <p:spPr>
          <a:xfrm>
            <a:off x="457200" y="1219200"/>
            <a:ext cx="8229600" cy="191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three numbers as input A,B and C, return the sum of A and B if C is multiple of 9,  otherwise the </a:t>
            </a:r>
            <a:r>
              <a:rPr lang="en-GB"/>
              <a:t>subtraction</a:t>
            </a:r>
            <a:r>
              <a:rPr lang="en-GB"/>
              <a:t> between C and 3 times B, powered by A.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46" name="Google Shape;946;g75a653c2fb_2_5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47" name="Google Shape;947;g75a653c2fb_2_510"/>
          <p:cNvSpPr txBox="1"/>
          <p:nvPr/>
        </p:nvSpPr>
        <p:spPr>
          <a:xfrm>
            <a:off x="3497538" y="3675625"/>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48" name="Google Shape;948;g75a653c2fb_2_510"/>
          <p:cNvSpPr txBox="1"/>
          <p:nvPr/>
        </p:nvSpPr>
        <p:spPr>
          <a:xfrm>
            <a:off x="163113" y="3898538"/>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A=3, B=1, C=5</a:t>
            </a:r>
            <a:endParaRPr sz="2400">
              <a:latin typeface="Gill Sans"/>
              <a:ea typeface="Gill Sans"/>
              <a:cs typeface="Gill Sans"/>
              <a:sym typeface="Gill Sans"/>
            </a:endParaRPr>
          </a:p>
        </p:txBody>
      </p:sp>
      <p:sp>
        <p:nvSpPr>
          <p:cNvPr id="949" name="Google Shape;949;g75a653c2fb_2_510"/>
          <p:cNvSpPr/>
          <p:nvPr/>
        </p:nvSpPr>
        <p:spPr>
          <a:xfrm>
            <a:off x="2667625"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75a653c2fb_2_510"/>
          <p:cNvSpPr/>
          <p:nvPr/>
        </p:nvSpPr>
        <p:spPr>
          <a:xfrm>
            <a:off x="5940838"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75a653c2fb_2_510"/>
          <p:cNvSpPr txBox="1"/>
          <p:nvPr/>
        </p:nvSpPr>
        <p:spPr>
          <a:xfrm>
            <a:off x="6446888" y="3835338"/>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8</a:t>
            </a:r>
            <a:endParaRPr sz="2400">
              <a:solidFill>
                <a:schemeClr val="dk1"/>
              </a:solidFill>
              <a:latin typeface="Gill Sans"/>
              <a:ea typeface="Gill Sans"/>
              <a:cs typeface="Gill Sans"/>
              <a:sym typeface="Gill Sans"/>
            </a:endParaRPr>
          </a:p>
        </p:txBody>
      </p:sp>
      <p:sp>
        <p:nvSpPr>
          <p:cNvPr id="952" name="Google Shape;952;g75a653c2fb_2_510"/>
          <p:cNvSpPr txBox="1"/>
          <p:nvPr/>
        </p:nvSpPr>
        <p:spPr>
          <a:xfrm>
            <a:off x="3497600" y="5208950"/>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53" name="Google Shape;953;g75a653c2fb_2_510"/>
          <p:cNvSpPr/>
          <p:nvPr/>
        </p:nvSpPr>
        <p:spPr>
          <a:xfrm>
            <a:off x="2667625" y="5550375"/>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75a653c2fb_2_510"/>
          <p:cNvSpPr/>
          <p:nvPr/>
        </p:nvSpPr>
        <p:spPr>
          <a:xfrm>
            <a:off x="5963625" y="5550350"/>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5a653c2fb_2_510"/>
          <p:cNvSpPr txBox="1"/>
          <p:nvPr/>
        </p:nvSpPr>
        <p:spPr>
          <a:xfrm>
            <a:off x="6014975" y="53090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6AA84F"/>
              </a:solidFill>
              <a:latin typeface="Gill Sans"/>
              <a:ea typeface="Gill Sans"/>
              <a:cs typeface="Gill Sans"/>
              <a:sym typeface="Gill Sans"/>
            </a:endParaRPr>
          </a:p>
        </p:txBody>
      </p:sp>
      <p:sp>
        <p:nvSpPr>
          <p:cNvPr id="956" name="Google Shape;956;g75a653c2fb_2_510"/>
          <p:cNvSpPr txBox="1"/>
          <p:nvPr/>
        </p:nvSpPr>
        <p:spPr>
          <a:xfrm>
            <a:off x="205525" y="5431875"/>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A=2, B=1, C=18</a:t>
            </a:r>
            <a:endParaRPr sz="2400">
              <a:latin typeface="Gill Sans"/>
              <a:ea typeface="Gill Sans"/>
              <a:cs typeface="Gill Sans"/>
              <a:sym typeface="Gill Sans"/>
            </a:endParaRPr>
          </a:p>
        </p:txBody>
      </p:sp>
      <p:sp>
        <p:nvSpPr>
          <p:cNvPr id="957" name="Google Shape;957;g75a653c2fb_2_510"/>
          <p:cNvSpPr txBox="1"/>
          <p:nvPr/>
        </p:nvSpPr>
        <p:spPr>
          <a:xfrm>
            <a:off x="6446875" y="54318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3</a:t>
            </a:r>
            <a:endParaRPr sz="2400">
              <a:solidFill>
                <a:schemeClr val="dk1"/>
              </a:solidFill>
              <a:latin typeface="Gill Sans"/>
              <a:ea typeface="Gill Sans"/>
              <a:cs typeface="Gill Sans"/>
              <a:sym typeface="Gill Sans"/>
            </a:endParaRPr>
          </a:p>
        </p:txBody>
      </p:sp>
      <p:sp>
        <p:nvSpPr>
          <p:cNvPr id="958" name="Google Shape;958;g75a653c2fb_2_5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g75a653c2fb_2_33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65" name="Google Shape;965;g75a653c2fb_2_33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a word as input, return True if that world is palindrome, False otherwise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66" name="Google Shape;966;g75a653c2fb_2_33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67" name="Google Shape;967;g75a653c2fb_2_339"/>
          <p:cNvSpPr txBox="1"/>
          <p:nvPr/>
        </p:nvSpPr>
        <p:spPr>
          <a:xfrm>
            <a:off x="3286750" y="3191975"/>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68" name="Google Shape;968;g75a653c2fb_2_339"/>
          <p:cNvSpPr txBox="1"/>
          <p:nvPr/>
        </p:nvSpPr>
        <p:spPr>
          <a:xfrm>
            <a:off x="13586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apple</a:t>
            </a:r>
            <a:endParaRPr sz="2400">
              <a:latin typeface="Gill Sans"/>
              <a:ea typeface="Gill Sans"/>
              <a:cs typeface="Gill Sans"/>
              <a:sym typeface="Gill Sans"/>
            </a:endParaRPr>
          </a:p>
        </p:txBody>
      </p:sp>
      <p:sp>
        <p:nvSpPr>
          <p:cNvPr id="969" name="Google Shape;969;g75a653c2fb_2_339"/>
          <p:cNvSpPr/>
          <p:nvPr/>
        </p:nvSpPr>
        <p:spPr>
          <a:xfrm>
            <a:off x="244402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75a653c2fb_2_339"/>
          <p:cNvSpPr/>
          <p:nvPr/>
        </p:nvSpPr>
        <p:spPr>
          <a:xfrm>
            <a:off x="563577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75a653c2fb_2_339"/>
          <p:cNvSpPr txBox="1"/>
          <p:nvPr/>
        </p:nvSpPr>
        <p:spPr>
          <a:xfrm>
            <a:off x="64469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CC0000"/>
                </a:solidFill>
                <a:latin typeface="Gill Sans"/>
                <a:ea typeface="Gill Sans"/>
                <a:cs typeface="Gill Sans"/>
                <a:sym typeface="Gill Sans"/>
              </a:rPr>
              <a:t>False</a:t>
            </a:r>
            <a:endParaRPr b="1" sz="2400">
              <a:solidFill>
                <a:srgbClr val="CC0000"/>
              </a:solidFill>
              <a:latin typeface="Gill Sans"/>
              <a:ea typeface="Gill Sans"/>
              <a:cs typeface="Gill Sans"/>
              <a:sym typeface="Gill Sans"/>
            </a:endParaRPr>
          </a:p>
        </p:txBody>
      </p:sp>
      <p:sp>
        <p:nvSpPr>
          <p:cNvPr id="972" name="Google Shape;972;g75a653c2fb_2_339"/>
          <p:cNvSpPr txBox="1"/>
          <p:nvPr/>
        </p:nvSpPr>
        <p:spPr>
          <a:xfrm>
            <a:off x="3286750" y="4524250"/>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73" name="Google Shape;973;g75a653c2fb_2_339"/>
          <p:cNvSpPr txBox="1"/>
          <p:nvPr/>
        </p:nvSpPr>
        <p:spPr>
          <a:xfrm>
            <a:off x="13586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abba</a:t>
            </a:r>
            <a:endParaRPr sz="2400">
              <a:latin typeface="Gill Sans"/>
              <a:ea typeface="Gill Sans"/>
              <a:cs typeface="Gill Sans"/>
              <a:sym typeface="Gill Sans"/>
            </a:endParaRPr>
          </a:p>
        </p:txBody>
      </p:sp>
      <p:sp>
        <p:nvSpPr>
          <p:cNvPr id="974" name="Google Shape;974;g75a653c2fb_2_339"/>
          <p:cNvSpPr/>
          <p:nvPr/>
        </p:nvSpPr>
        <p:spPr>
          <a:xfrm>
            <a:off x="244402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75a653c2fb_2_339"/>
          <p:cNvSpPr/>
          <p:nvPr/>
        </p:nvSpPr>
        <p:spPr>
          <a:xfrm>
            <a:off x="563577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75a653c2fb_2_339"/>
          <p:cNvSpPr txBox="1"/>
          <p:nvPr/>
        </p:nvSpPr>
        <p:spPr>
          <a:xfrm>
            <a:off x="64469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6AA84F"/>
                </a:solidFill>
                <a:latin typeface="Gill Sans"/>
                <a:ea typeface="Gill Sans"/>
                <a:cs typeface="Gill Sans"/>
                <a:sym typeface="Gill Sans"/>
              </a:rPr>
              <a:t>True</a:t>
            </a:r>
            <a:endParaRPr b="1" sz="2400">
              <a:solidFill>
                <a:srgbClr val="6AA84F"/>
              </a:solidFill>
              <a:latin typeface="Gill Sans"/>
              <a:ea typeface="Gill Sans"/>
              <a:cs typeface="Gill Sans"/>
              <a:sym typeface="Gill Sans"/>
            </a:endParaRPr>
          </a:p>
        </p:txBody>
      </p:sp>
      <p:sp>
        <p:nvSpPr>
          <p:cNvPr id="977" name="Google Shape;977;g75a653c2fb_2_33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01" name="Google Shape;201;p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02" name="Google Shape;202;p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03" name="Google Shape;203;p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04" name="Google Shape;204;p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As the name suggests, a programming language is a formal set of rules and keywords we use for programming.</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lang="en-GB" sz="2400">
                <a:latin typeface="Gill Sans"/>
                <a:ea typeface="Gill Sans"/>
                <a:cs typeface="Gill Sans"/>
                <a:sym typeface="Gill Sans"/>
              </a:rPr>
              <a:t>By u</a:t>
            </a:r>
            <a:r>
              <a:rPr b="0" i="0" lang="en-GB" sz="2400" u="none" cap="none" strike="noStrike">
                <a:solidFill>
                  <a:srgbClr val="000000"/>
                </a:solidFill>
                <a:latin typeface="Gill Sans"/>
                <a:ea typeface="Gill Sans"/>
                <a:cs typeface="Gill Sans"/>
                <a:sym typeface="Gill Sans"/>
              </a:rPr>
              <a:t>sing a programming language, we can define in a </a:t>
            </a:r>
            <a:r>
              <a:rPr b="1" i="0" lang="en-GB" sz="2400" u="none" cap="none" strike="noStrike">
                <a:solidFill>
                  <a:srgbClr val="FF9900"/>
                </a:solidFill>
                <a:latin typeface="Gill Sans"/>
                <a:ea typeface="Gill Sans"/>
                <a:cs typeface="Gill Sans"/>
                <a:sym typeface="Gill Sans"/>
              </a:rPr>
              <a:t>program</a:t>
            </a:r>
            <a:r>
              <a:rPr b="0" i="0" lang="en-GB" sz="2400" u="none" cap="none" strike="noStrike">
                <a:solidFill>
                  <a:srgbClr val="000000"/>
                </a:solidFill>
                <a:latin typeface="Gill Sans"/>
                <a:ea typeface="Gill Sans"/>
                <a:cs typeface="Gill Sans"/>
                <a:sym typeface="Gill Sans"/>
              </a:rPr>
              <a:t> the set of instructions the computer has to apply to solve the task. Then, the program is turned into machine code (generally using a </a:t>
            </a:r>
            <a:r>
              <a:rPr b="1" i="0" lang="en-GB" sz="2400" u="none" cap="none" strike="noStrike">
                <a:solidFill>
                  <a:srgbClr val="000000"/>
                </a:solidFill>
                <a:latin typeface="Gill Sans"/>
                <a:ea typeface="Gill Sans"/>
                <a:cs typeface="Gill Sans"/>
                <a:sym typeface="Gill Sans"/>
              </a:rPr>
              <a:t>compiler</a:t>
            </a:r>
            <a:r>
              <a:rPr b="0" i="0" lang="en-GB" sz="2400" u="none" cap="none" strike="noStrike">
                <a:solidFill>
                  <a:srgbClr val="000000"/>
                </a:solidFill>
                <a:latin typeface="Gill Sans"/>
                <a:ea typeface="Gill Sans"/>
                <a:cs typeface="Gill Sans"/>
                <a:sym typeface="Gill Sans"/>
              </a:rPr>
              <a:t>), so the computer can run it to solve the problem.</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05" name="Google Shape;205;p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g75a653c2fb_2_5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84" name="Google Shape;984;g75a653c2fb_2_52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b="1" lang="en-GB">
                <a:solidFill>
                  <a:srgbClr val="FF9900"/>
                </a:solidFill>
              </a:rPr>
              <a:t>Tips 1</a:t>
            </a:r>
            <a:r>
              <a:rPr lang="en-GB"/>
              <a:t>: a word is palindrome if the the first character is equal to the last, the second character is equal to the second-last and so 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FF9900"/>
                </a:solidFill>
              </a:rPr>
              <a:t>Tips 2</a:t>
            </a:r>
            <a:r>
              <a:rPr lang="en-GB"/>
              <a:t>: reversing a palindrome word (so, last character becomes the first, second-last the second and so on) we obtain the same word</a:t>
            </a:r>
            <a:endParaRPr/>
          </a:p>
          <a:p>
            <a:pPr indent="0" lvl="0" marL="0" rtl="0" algn="l">
              <a:lnSpc>
                <a:spcPct val="100000"/>
              </a:lnSpc>
              <a:spcBef>
                <a:spcPts val="600"/>
              </a:spcBef>
              <a:spcAft>
                <a:spcPts val="0"/>
              </a:spcAft>
              <a:buSzPts val="1368"/>
              <a:buNone/>
            </a:pPr>
            <a:r>
              <a:t/>
            </a:r>
            <a:endParaRPr/>
          </a:p>
        </p:txBody>
      </p:sp>
      <p:sp>
        <p:nvSpPr>
          <p:cNvPr id="985" name="Google Shape;985;g75a653c2fb_2_52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86" name="Google Shape;986;g75a653c2fb_2_52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g75a653c2fb_2_49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3</a:t>
            </a:r>
            <a:endParaRPr/>
          </a:p>
        </p:txBody>
      </p:sp>
      <p:sp>
        <p:nvSpPr>
          <p:cNvPr id="993" name="Google Shape;993;g75a653c2fb_2_49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15000"/>
              </a:lnSpc>
              <a:spcBef>
                <a:spcPts val="1600"/>
              </a:spcBef>
              <a:spcAft>
                <a:spcPts val="0"/>
              </a:spcAft>
              <a:buSzPts val="1100"/>
              <a:buNone/>
            </a:pPr>
            <a:r>
              <a:rPr lang="en-GB"/>
              <a:t>Given a list of </a:t>
            </a:r>
            <a:r>
              <a:rPr lang="en-GB" u="sng"/>
              <a:t>integer</a:t>
            </a:r>
            <a:r>
              <a:rPr lang="en-GB"/>
              <a:t>, store the frequency of each value in a dict, where the key is the value.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94" name="Google Shape;994;g75a653c2fb_2_49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95" name="Google Shape;995;g75a653c2fb_2_493"/>
          <p:cNvSpPr txBox="1"/>
          <p:nvPr/>
        </p:nvSpPr>
        <p:spPr>
          <a:xfrm>
            <a:off x="3129150" y="4702100"/>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996" name="Google Shape;996;g75a653c2fb_2_493"/>
          <p:cNvSpPr txBox="1"/>
          <p:nvPr/>
        </p:nvSpPr>
        <p:spPr>
          <a:xfrm>
            <a:off x="158000" y="322640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2400">
                <a:solidFill>
                  <a:schemeClr val="dk1"/>
                </a:solidFill>
                <a:latin typeface="Gill Sans"/>
                <a:ea typeface="Gill Sans"/>
                <a:cs typeface="Gill Sans"/>
                <a:sym typeface="Gill Sans"/>
              </a:rPr>
              <a:t>[0,1,0,2,2,1,2,1,0,0,2,1,1]</a:t>
            </a:r>
            <a:endParaRPr sz="2400"/>
          </a:p>
        </p:txBody>
      </p:sp>
      <p:sp>
        <p:nvSpPr>
          <p:cNvPr id="997" name="Google Shape;997;g75a653c2fb_2_493"/>
          <p:cNvSpPr txBox="1"/>
          <p:nvPr/>
        </p:nvSpPr>
        <p:spPr>
          <a:xfrm>
            <a:off x="5704850" y="322640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998" name="Google Shape;998;g75a653c2fb_2_493"/>
          <p:cNvSpPr/>
          <p:nvPr/>
        </p:nvSpPr>
        <p:spPr>
          <a:xfrm rot="5400000">
            <a:off x="1005800" y="4053350"/>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75a653c2fb_2_493"/>
          <p:cNvSpPr/>
          <p:nvPr/>
        </p:nvSpPr>
        <p:spPr>
          <a:xfrm>
            <a:off x="6500050" y="3848000"/>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75a653c2fb_2_49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g75a653c2fb_2_5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4</a:t>
            </a:r>
            <a:endParaRPr/>
          </a:p>
        </p:txBody>
      </p:sp>
      <p:sp>
        <p:nvSpPr>
          <p:cNvPr id="1007" name="Google Shape;1007;g75a653c2fb_2_55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GB"/>
              <a:t>Modify the function realised in the previous exercise to return (inside the dict, using the key </a:t>
            </a:r>
            <a:r>
              <a:rPr lang="en-GB">
                <a:solidFill>
                  <a:srgbClr val="CC0000"/>
                </a:solidFill>
              </a:rPr>
              <a:t>min</a:t>
            </a:r>
            <a:r>
              <a:rPr lang="en-GB"/>
              <a:t>) also the value with minimum frequency. If more values have the same minimum </a:t>
            </a:r>
            <a:r>
              <a:rPr lang="en-GB"/>
              <a:t>frequency</a:t>
            </a:r>
            <a:r>
              <a:rPr lang="en-GB"/>
              <a:t>, then return the lowest one</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08" name="Google Shape;1008;g75a653c2fb_2_5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09" name="Google Shape;1009;g75a653c2fb_2_552"/>
          <p:cNvSpPr txBox="1"/>
          <p:nvPr/>
        </p:nvSpPr>
        <p:spPr>
          <a:xfrm>
            <a:off x="3134475" y="4997525"/>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1010" name="Google Shape;1010;g75a653c2fb_2_552"/>
          <p:cNvSpPr txBox="1"/>
          <p:nvPr/>
        </p:nvSpPr>
        <p:spPr>
          <a:xfrm>
            <a:off x="173875" y="327915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chemeClr val="dk1"/>
                </a:solidFill>
                <a:latin typeface="Gill Sans"/>
                <a:ea typeface="Gill Sans"/>
                <a:cs typeface="Gill Sans"/>
                <a:sym typeface="Gill Sans"/>
              </a:rPr>
              <a:t>[0,1,0,2,2,1,2,1,0,0,2,1,1]</a:t>
            </a:r>
            <a:endParaRPr sz="2400"/>
          </a:p>
        </p:txBody>
      </p:sp>
      <p:sp>
        <p:nvSpPr>
          <p:cNvPr id="1011" name="Google Shape;1011;g75a653c2fb_2_552"/>
          <p:cNvSpPr txBox="1"/>
          <p:nvPr/>
        </p:nvSpPr>
        <p:spPr>
          <a:xfrm>
            <a:off x="5710175" y="327915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‘min’</a:t>
            </a:r>
            <a:r>
              <a:rPr lang="en-GB" sz="2400">
                <a:latin typeface="Gill Sans"/>
                <a:ea typeface="Gill Sans"/>
                <a:cs typeface="Gill Sans"/>
                <a:sym typeface="Gill Sans"/>
              </a:rPr>
              <a:t>: 0 }</a:t>
            </a:r>
            <a:endParaRPr sz="2400">
              <a:latin typeface="Gill Sans"/>
              <a:ea typeface="Gill Sans"/>
              <a:cs typeface="Gill Sans"/>
              <a:sym typeface="Gill Sans"/>
            </a:endParaRPr>
          </a:p>
          <a:p>
            <a:pPr indent="0" lvl="0" marL="0" rtl="0" algn="l">
              <a:spcBef>
                <a:spcPts val="0"/>
              </a:spcBef>
              <a:spcAft>
                <a:spcPts val="0"/>
              </a:spcAft>
              <a:buNone/>
            </a:pPr>
            <a:r>
              <a:rPr lang="en-GB" sz="2400">
                <a:latin typeface="Gill Sans"/>
                <a:ea typeface="Gill Sans"/>
                <a:cs typeface="Gill Sans"/>
                <a:sym typeface="Gill Sans"/>
              </a:rPr>
              <a:t>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1012" name="Google Shape;1012;g75a653c2fb_2_552"/>
          <p:cNvSpPr/>
          <p:nvPr/>
        </p:nvSpPr>
        <p:spPr>
          <a:xfrm rot="5400000">
            <a:off x="1011125" y="4348775"/>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75a653c2fb_2_552"/>
          <p:cNvSpPr/>
          <p:nvPr/>
        </p:nvSpPr>
        <p:spPr>
          <a:xfrm>
            <a:off x="6505375" y="4143425"/>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75a653c2fb_2_5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pic>
        <p:nvPicPr>
          <p:cNvPr id="1020" name="Google Shape;1020;p24"/>
          <p:cNvPicPr preferRelativeResize="0"/>
          <p:nvPr/>
        </p:nvPicPr>
        <p:blipFill rotWithShape="1">
          <a:blip r:embed="rId3">
            <a:alphaModFix/>
          </a:blip>
          <a:srcRect b="84019" l="26374" r="24012" t="7159"/>
          <a:stretch/>
        </p:blipFill>
        <p:spPr>
          <a:xfrm>
            <a:off x="971600" y="248007"/>
            <a:ext cx="7245300" cy="806412"/>
          </a:xfrm>
          <a:prstGeom prst="rect">
            <a:avLst/>
          </a:prstGeom>
          <a:noFill/>
          <a:ln>
            <a:noFill/>
          </a:ln>
        </p:spPr>
      </p:pic>
      <p:sp>
        <p:nvSpPr>
          <p:cNvPr id="1021" name="Google Shape;1021;p24"/>
          <p:cNvSpPr/>
          <p:nvPr/>
        </p:nvSpPr>
        <p:spPr>
          <a:xfrm>
            <a:off x="827575" y="3107687"/>
            <a:ext cx="5328600" cy="25176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None/>
            </a:pPr>
            <a:r>
              <a:rPr b="0" i="0" lang="en-GB" sz="2400" u="none" cap="none" strike="noStrike">
                <a:solidFill>
                  <a:schemeClr val="dk1"/>
                </a:solidFill>
                <a:latin typeface="Verdana"/>
                <a:ea typeface="Verdana"/>
                <a:cs typeface="Verdana"/>
                <a:sym typeface="Verdana"/>
              </a:rPr>
              <a:t>Filippo Aleotti </a:t>
            </a:r>
            <a:endParaRPr b="0" i="0" sz="2400" u="none" cap="none" strike="noStrike">
              <a:solidFill>
                <a:schemeClr val="dk1"/>
              </a:solidFill>
              <a:latin typeface="Verdana"/>
              <a:ea typeface="Verdana"/>
              <a:cs typeface="Verdana"/>
              <a:sym typeface="Verdana"/>
            </a:endParaRPr>
          </a:p>
          <a:p>
            <a:pPr indent="-342900" lvl="0" marL="342900" marR="0" rtl="0" algn="l">
              <a:lnSpc>
                <a:spcPct val="100000"/>
              </a:lnSpc>
              <a:spcBef>
                <a:spcPts val="0"/>
              </a:spcBef>
              <a:spcAft>
                <a:spcPts val="0"/>
              </a:spcAft>
              <a:buClr>
                <a:srgbClr val="000000"/>
              </a:buClr>
              <a:buSzPts val="1800"/>
              <a:buFont typeface="Arial"/>
              <a:buNone/>
            </a:pPr>
            <a:r>
              <a:t/>
            </a:r>
            <a:endParaRPr sz="12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1" lang="en-GB" sz="2400" u="none" cap="none" strike="noStrike">
                <a:solidFill>
                  <a:schemeClr val="dk1"/>
                </a:solidFill>
                <a:latin typeface="Verdana"/>
                <a:ea typeface="Verdana"/>
                <a:cs typeface="Verdana"/>
                <a:sym typeface="Verdana"/>
              </a:rPr>
              <a:t>DISI – University of Bologna</a:t>
            </a:r>
            <a:endParaRPr b="0" i="1" sz="2400" u="none" cap="none" strike="noStrike">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t/>
            </a:r>
            <a:endParaRPr i="1" sz="12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0" lang="en-GB" sz="2400" u="none" cap="none" strike="noStrike">
                <a:solidFill>
                  <a:schemeClr val="dk1"/>
                </a:solidFill>
                <a:latin typeface="Verdana"/>
                <a:ea typeface="Verdana"/>
                <a:cs typeface="Verdana"/>
                <a:sym typeface="Verdana"/>
              </a:rPr>
              <a:t>filippo.aleotti2@unibo.it</a:t>
            </a:r>
            <a:endParaRPr b="0" i="0" sz="2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8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40"/>
              </a:spcBef>
              <a:spcAft>
                <a:spcPts val="0"/>
              </a:spcAft>
              <a:buClr>
                <a:srgbClr val="000000"/>
              </a:buClr>
              <a:buSzPts val="1200"/>
              <a:buFont typeface="Arial"/>
              <a:buNone/>
            </a:pPr>
            <a:r>
              <a:t/>
            </a:r>
            <a:endParaRPr b="0" i="1" sz="1200" u="none" cap="none" strike="noStrike">
              <a:solidFill>
                <a:schemeClr val="dk1"/>
              </a:solidFill>
              <a:latin typeface="Verdana"/>
              <a:ea typeface="Verdana"/>
              <a:cs typeface="Verdana"/>
              <a:sym typeface="Verdana"/>
            </a:endParaRPr>
          </a:p>
        </p:txBody>
      </p:sp>
      <p:sp>
        <p:nvSpPr>
          <p:cNvPr id="1022" name="Google Shape;1022;p24"/>
          <p:cNvSpPr/>
          <p:nvPr/>
        </p:nvSpPr>
        <p:spPr>
          <a:xfrm>
            <a:off x="580075" y="1609250"/>
            <a:ext cx="7849800" cy="193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Verdana"/>
                <a:ea typeface="Verdana"/>
                <a:cs typeface="Verdana"/>
                <a:sym typeface="Verdana"/>
              </a:rPr>
              <a:t>Thank you for the attention</a:t>
            </a:r>
            <a:endParaRPr b="0" i="0" sz="4400" u="none" cap="none" strike="noStrike">
              <a:solidFill>
                <a:schemeClr val="dk1"/>
              </a:solidFill>
              <a:latin typeface="Verdana"/>
              <a:ea typeface="Verdana"/>
              <a:cs typeface="Verdana"/>
              <a:sym typeface="Verdana"/>
            </a:endParaRPr>
          </a:p>
        </p:txBody>
      </p:sp>
      <p:sp>
        <p:nvSpPr>
          <p:cNvPr id="1023" name="Google Shape;1023;p24"/>
          <p:cNvSpPr/>
          <p:nvPr/>
        </p:nvSpPr>
        <p:spPr>
          <a:xfrm>
            <a:off x="82758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1024" name="Google Shape;1024;p24"/>
          <p:cNvPicPr preferRelativeResize="0"/>
          <p:nvPr/>
        </p:nvPicPr>
        <p:blipFill rotWithShape="1">
          <a:blip r:embed="rId4">
            <a:alphaModFix/>
          </a:blip>
          <a:srcRect b="0" l="0" r="0" t="0"/>
          <a:stretch/>
        </p:blipFill>
        <p:spPr>
          <a:xfrm>
            <a:off x="6051299" y="3177211"/>
            <a:ext cx="2378575" cy="2378575"/>
          </a:xfrm>
          <a:prstGeom prst="rect">
            <a:avLst/>
          </a:prstGeom>
          <a:noFill/>
          <a:ln>
            <a:noFill/>
          </a:ln>
        </p:spPr>
      </p:pic>
      <p:sp>
        <p:nvSpPr>
          <p:cNvPr id="1025" name="Google Shape;1025;p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g75a653c2fb_2_6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References</a:t>
            </a:r>
            <a:endParaRPr/>
          </a:p>
        </p:txBody>
      </p:sp>
      <p:sp>
        <p:nvSpPr>
          <p:cNvPr id="1032" name="Google Shape;1032;g75a653c2fb_2_6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315468" lvl="0" marL="457200" rtl="0" algn="l">
              <a:lnSpc>
                <a:spcPct val="115000"/>
              </a:lnSpc>
              <a:spcBef>
                <a:spcPts val="0"/>
              </a:spcBef>
              <a:spcAft>
                <a:spcPts val="0"/>
              </a:spcAft>
              <a:buSzPts val="1368"/>
              <a:buChar char="●"/>
            </a:pPr>
            <a:r>
              <a:rPr lang="en-GB"/>
              <a:t>Python course by </a:t>
            </a:r>
            <a:r>
              <a:rPr lang="en-GB" u="sng">
                <a:solidFill>
                  <a:schemeClr val="hlink"/>
                </a:solidFill>
                <a:hlinkClick r:id="rId3"/>
              </a:rPr>
              <a:t>W3schools</a:t>
            </a:r>
            <a:endParaRPr/>
          </a:p>
          <a:p>
            <a:pPr indent="-315468" lvl="0" marL="457200" rtl="0" algn="l">
              <a:lnSpc>
                <a:spcPct val="115000"/>
              </a:lnSpc>
              <a:spcBef>
                <a:spcPts val="0"/>
              </a:spcBef>
              <a:spcAft>
                <a:spcPts val="0"/>
              </a:spcAft>
              <a:buSzPts val="1368"/>
              <a:buChar char="●"/>
            </a:pPr>
            <a:r>
              <a:rPr lang="en-GB"/>
              <a:t>Programming Python, Mark Lutz, Edited by </a:t>
            </a:r>
            <a:r>
              <a:rPr lang="en-GB"/>
              <a:t>O’Reilly</a:t>
            </a:r>
            <a:endParaRPr/>
          </a:p>
          <a:p>
            <a:pPr indent="-315468" lvl="0" marL="457200" rtl="0" algn="l">
              <a:lnSpc>
                <a:spcPct val="115000"/>
              </a:lnSpc>
              <a:spcBef>
                <a:spcPts val="0"/>
              </a:spcBef>
              <a:spcAft>
                <a:spcPts val="0"/>
              </a:spcAft>
              <a:buSzPts val="1368"/>
              <a:buChar char="●"/>
            </a:pPr>
            <a:r>
              <a:rPr lang="en-GB"/>
              <a:t>Learning Python, Mark Lutz, Edited by O’Reilly</a:t>
            </a:r>
            <a:endParaRPr/>
          </a:p>
          <a:p>
            <a:pPr indent="-315468" lvl="0" marL="457200" rtl="0" algn="l">
              <a:lnSpc>
                <a:spcPct val="115000"/>
              </a:lnSpc>
              <a:spcBef>
                <a:spcPts val="0"/>
              </a:spcBef>
              <a:spcAft>
                <a:spcPts val="0"/>
              </a:spcAft>
              <a:buSzPts val="1368"/>
              <a:buChar char="●"/>
            </a:pPr>
            <a:r>
              <a:rPr lang="en-GB"/>
              <a:t>Python Exercises by </a:t>
            </a:r>
            <a:r>
              <a:rPr lang="en-GB" u="sng">
                <a:solidFill>
                  <a:schemeClr val="hlink"/>
                </a:solidFill>
                <a:hlinkClick r:id="rId4"/>
              </a:rPr>
              <a:t>W3Resource</a:t>
            </a:r>
            <a:endParaRPr/>
          </a:p>
          <a:p>
            <a:pPr indent="-315468" lvl="0" marL="457200" rtl="0" algn="l">
              <a:lnSpc>
                <a:spcPct val="115000"/>
              </a:lnSpc>
              <a:spcBef>
                <a:spcPts val="0"/>
              </a:spcBef>
              <a:spcAft>
                <a:spcPts val="0"/>
              </a:spcAft>
              <a:buSzPts val="1368"/>
              <a:buChar char="●"/>
            </a:pPr>
            <a:r>
              <a:rPr lang="en-GB" u="sng">
                <a:solidFill>
                  <a:schemeClr val="hlink"/>
                </a:solidFill>
                <a:hlinkClick r:id="rId5"/>
              </a:rPr>
              <a:t>OpenCV</a:t>
            </a:r>
            <a:endParaRPr/>
          </a:p>
          <a:p>
            <a:pPr indent="-315468" lvl="0" marL="457200" rtl="0" algn="l">
              <a:lnSpc>
                <a:spcPct val="115000"/>
              </a:lnSpc>
              <a:spcBef>
                <a:spcPts val="0"/>
              </a:spcBef>
              <a:spcAft>
                <a:spcPts val="0"/>
              </a:spcAft>
              <a:buSzPts val="1368"/>
              <a:buChar char="●"/>
            </a:pPr>
            <a:r>
              <a:rPr lang="en-GB" u="sng">
                <a:solidFill>
                  <a:schemeClr val="hlink"/>
                </a:solidFill>
                <a:hlinkClick r:id="rId6"/>
              </a:rPr>
              <a:t>Python Documentation</a:t>
            </a:r>
            <a:endParaRPr/>
          </a:p>
          <a:p>
            <a:pPr indent="0" lvl="0" marL="457200" rtl="0" algn="l">
              <a:lnSpc>
                <a:spcPct val="115000"/>
              </a:lnSpc>
              <a:spcBef>
                <a:spcPts val="1600"/>
              </a:spcBef>
              <a:spcAft>
                <a:spcPts val="0"/>
              </a:spcAft>
              <a:buNone/>
            </a:pPr>
            <a:r>
              <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33" name="Google Shape;1033;g75a653c2fb_2_6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34" name="Google Shape;1034;g75a653c2fb_2_6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9"/>
          <p:cNvSpPr/>
          <p:nvPr/>
        </p:nvSpPr>
        <p:spPr>
          <a:xfrm>
            <a:off x="7259875" y="5126825"/>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13" name="Google Shape;213;p9"/>
          <p:cNvSpPr txBox="1"/>
          <p:nvPr>
            <p:ph idx="1" type="body"/>
          </p:nvPr>
        </p:nvSpPr>
        <p:spPr>
          <a:xfrm>
            <a:off x="457200" y="1219200"/>
            <a:ext cx="8229600" cy="378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problem, we first need an </a:t>
            </a:r>
            <a:r>
              <a:rPr b="1" lang="en-GB">
                <a:solidFill>
                  <a:srgbClr val="CC0000"/>
                </a:solidFill>
              </a:rPr>
              <a:t>algorithm</a:t>
            </a:r>
            <a:r>
              <a:rPr lang="en-GB"/>
              <a:t>, then we turn this algorithm into a </a:t>
            </a:r>
            <a:r>
              <a:rPr b="1" lang="en-GB">
                <a:solidFill>
                  <a:srgbClr val="6AA84F"/>
                </a:solidFill>
              </a:rPr>
              <a:t>program</a:t>
            </a:r>
            <a:r>
              <a:rPr lang="en-GB"/>
              <a:t>.</a:t>
            </a:r>
            <a:r>
              <a:rPr b="1" lang="en-GB"/>
              <a:t> </a:t>
            </a: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Algorithm</a:t>
            </a:r>
            <a:r>
              <a:rPr lang="en-GB"/>
              <a:t>: set of logical steps we have to perform to solve the problem.</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6AA84F"/>
                </a:solidFill>
              </a:rPr>
              <a:t>Program</a:t>
            </a:r>
            <a:r>
              <a:rPr lang="en-GB"/>
              <a:t>: implementation of the algorithm using a programming language. </a:t>
            </a:r>
            <a:endParaRPr/>
          </a:p>
          <a:p>
            <a:pPr indent="0" lvl="0" marL="0" rtl="0" algn="l">
              <a:lnSpc>
                <a:spcPct val="100000"/>
              </a:lnSpc>
              <a:spcBef>
                <a:spcPts val="600"/>
              </a:spcBef>
              <a:spcAft>
                <a:spcPts val="0"/>
              </a:spcAft>
              <a:buSzPts val="1368"/>
              <a:buNone/>
            </a:pPr>
            <a:r>
              <a:t/>
            </a:r>
            <a:endParaRPr/>
          </a:p>
        </p:txBody>
      </p:sp>
      <p:sp>
        <p:nvSpPr>
          <p:cNvPr id="214" name="Google Shape;214;p9"/>
          <p:cNvSpPr/>
          <p:nvPr/>
        </p:nvSpPr>
        <p:spPr>
          <a:xfrm>
            <a:off x="2394625"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
          <p:cNvSpPr/>
          <p:nvPr/>
        </p:nvSpPr>
        <p:spPr>
          <a:xfrm>
            <a:off x="3140738" y="5293325"/>
            <a:ext cx="1028700" cy="803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Algorithm</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a:off x="4434588"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
          <p:cNvSpPr/>
          <p:nvPr/>
        </p:nvSpPr>
        <p:spPr>
          <a:xfrm>
            <a:off x="925650" y="5293313"/>
            <a:ext cx="1222668" cy="94057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a:off x="5171275" y="5293325"/>
            <a:ext cx="1028700" cy="8034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Program</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a:off x="6422750"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txBox="1"/>
          <p:nvPr/>
        </p:nvSpPr>
        <p:spPr>
          <a:xfrm>
            <a:off x="7294225" y="551177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Results</a:t>
            </a:r>
            <a:endParaRPr b="0" i="0" sz="1400" u="none" cap="none" strike="noStrike">
              <a:solidFill>
                <a:srgbClr val="000000"/>
              </a:solidFill>
              <a:latin typeface="Gill Sans"/>
              <a:ea typeface="Gill Sans"/>
              <a:cs typeface="Gill Sans"/>
              <a:sym typeface="Gill Sans"/>
            </a:endParaRPr>
          </a:p>
        </p:txBody>
      </p:sp>
      <p:sp>
        <p:nvSpPr>
          <p:cNvPr id="221" name="Google Shape;221;p9"/>
          <p:cNvSpPr txBox="1"/>
          <p:nvPr/>
        </p:nvSpPr>
        <p:spPr>
          <a:xfrm>
            <a:off x="1056988" y="554112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Problem</a:t>
            </a:r>
            <a:endParaRPr b="0" i="0" sz="1400" u="none" cap="none" strike="noStrike">
              <a:solidFill>
                <a:srgbClr val="000000"/>
              </a:solidFill>
              <a:latin typeface="Gill Sans"/>
              <a:ea typeface="Gill Sans"/>
              <a:cs typeface="Gill Sans"/>
              <a:sym typeface="Gill Sans"/>
            </a:endParaRPr>
          </a:p>
        </p:txBody>
      </p:sp>
      <p:sp>
        <p:nvSpPr>
          <p:cNvPr id="222" name="Google Shape;222;p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23" name="Google Shape;223;p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atellite">
  <a:themeElements>
    <a:clrScheme name="Satellite">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2013-11-04T18:12:49Z</dcterms:created>
  <dc:creator>Claudio</dc:creator>
</cp:coreProperties>
</file>